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19"/>
  </p:notesMasterIdLst>
  <p:sldIdLst>
    <p:sldId id="256" r:id="rId3"/>
    <p:sldId id="278" r:id="rId4"/>
    <p:sldId id="259" r:id="rId5"/>
    <p:sldId id="279" r:id="rId6"/>
    <p:sldId id="281" r:id="rId7"/>
    <p:sldId id="263" r:id="rId8"/>
    <p:sldId id="283" r:id="rId9"/>
    <p:sldId id="284" r:id="rId10"/>
    <p:sldId id="285" r:id="rId11"/>
    <p:sldId id="288" r:id="rId12"/>
    <p:sldId id="280" r:id="rId13"/>
    <p:sldId id="289" r:id="rId14"/>
    <p:sldId id="286" r:id="rId15"/>
    <p:sldId id="287" r:id="rId16"/>
    <p:sldId id="290" r:id="rId17"/>
    <p:sldId id="291" r:id="rId1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87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056D88-DF97-415C-82F2-B869BA348610}" type="datetimeFigureOut">
              <a:rPr lang="ko-KR" altLang="en-US" smtClean="0"/>
              <a:t>2024-10-18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092770-9CD3-48F0-8879-573265C8C8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60944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0AEBB2-EBE5-45E0-AED1-E24EB5A26B1D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22065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0AEBB2-EBE5-45E0-AED1-E24EB5A26B1D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44646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E73E06-3C2A-1F67-EC48-50862A0705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CDB8A2F-0C3D-27D0-9B37-4D069FED55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7D77AC4-FBF3-BFFE-FB39-40DB1A17D8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6CEF331-CD26-E5BF-FA30-AEB81650ECC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0AEBB2-EBE5-45E0-AED1-E24EB5A26B1D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34810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0AEBB2-EBE5-45E0-AED1-E24EB5A26B1D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74309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0AEBB2-EBE5-45E0-AED1-E24EB5A26B1D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39186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0AEBB2-EBE5-45E0-AED1-E24EB5A26B1D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32816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0AEBB2-EBE5-45E0-AED1-E24EB5A26B1D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71382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0AEBB2-EBE5-45E0-AED1-E24EB5A26B1D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47239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0AEBB2-EBE5-45E0-AED1-E24EB5A26B1D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54163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0AEBB2-EBE5-45E0-AED1-E24EB5A26B1D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05220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0AEBB2-EBE5-45E0-AED1-E24EB5A26B1D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51590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3A3CCA-04A6-2404-71BE-6B4395AA7D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9A15C37-008A-2727-DD7F-03C2E0323D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655B703-469C-E988-EFD9-D337BC0126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89613-84A0-4B1B-B850-4A3F49F6C24B}" type="datetimeFigureOut">
              <a:rPr lang="ko-KR" altLang="en-US" smtClean="0"/>
              <a:t>2024-10-18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506F54E-CF1E-CF5C-73FC-4DC7936523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A73DCB7-F3E9-8C7F-1E89-D8E0F3371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77EA4-5043-4C65-9DA5-BB7B6EBF14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09983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7094A4-B060-8635-4818-BAEA5D7C8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8CB5F23-117F-00D2-5823-318287A9C8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6F4A823-CF2C-C18F-201D-03C8A634B0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89613-84A0-4B1B-B850-4A3F49F6C24B}" type="datetimeFigureOut">
              <a:rPr lang="ko-KR" altLang="en-US" smtClean="0"/>
              <a:t>2024-10-18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93E077E-981D-92C5-D83D-4C547BAD49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DE9005D-A1DF-E5D9-5DD8-816EB1FE2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77EA4-5043-4C65-9DA5-BB7B6EBF14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13121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A2EA67A-F5E5-F122-2B22-694FB7783B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EFAA6DF-6D43-3B4A-386E-C2273B6E00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708416-1E30-9D05-EA8A-68095AF659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89613-84A0-4B1B-B850-4A3F49F6C24B}" type="datetimeFigureOut">
              <a:rPr lang="ko-KR" altLang="en-US" smtClean="0"/>
              <a:t>2024-10-18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07F316A-20A8-CA38-8A9B-BBBB1B149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A82497B-58D3-7B4A-35A2-0DC67DAAB7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77EA4-5043-4C65-9DA5-BB7B6EBF14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34611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420283"/>
            <a:ext cx="5181600" cy="98001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2590800"/>
            <a:ext cx="4267200" cy="11684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048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096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9144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2192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5240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8288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1337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4385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E2725-A423-44CB-976E-98A51C07417E}" type="datetime1">
              <a:rPr lang="en-US" altLang="ko-KR" smtClean="0"/>
              <a:t>10/18/2024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363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F4D9CF-9F1D-45A6-AFDA-46D0E4E9C1AE}" type="datetime1">
              <a:rPr lang="en-US" altLang="ko-KR" smtClean="0"/>
              <a:t>10/18/2024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4049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542" y="2937934"/>
            <a:ext cx="5181600" cy="908050"/>
          </a:xfrm>
        </p:spPr>
        <p:txBody>
          <a:bodyPr anchor="t"/>
          <a:lstStyle>
            <a:lvl1pPr algn="l">
              <a:defRPr sz="2667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1542" y="1937809"/>
            <a:ext cx="5181600" cy="1000125"/>
          </a:xfrm>
        </p:spPr>
        <p:txBody>
          <a:bodyPr anchor="b"/>
          <a:lstStyle>
            <a:lvl1pPr marL="0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1pPr>
            <a:lvl2pPr marL="30481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2pPr>
            <a:lvl3pPr marL="609630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3pPr>
            <a:lvl4pPr marL="914446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4pPr>
            <a:lvl5pPr marL="1219261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5pPr>
            <a:lvl6pPr marL="1524076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6pPr>
            <a:lvl7pPr marL="1828891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7pPr>
            <a:lvl8pPr marL="2133707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8pPr>
            <a:lvl9pPr marL="2438522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ED4C5-0319-4B1C-9994-A7F0E323023F}" type="datetime1">
              <a:rPr lang="en-US" altLang="ko-KR" smtClean="0"/>
              <a:t>10/18/2024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41210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066800"/>
            <a:ext cx="2692400" cy="3017309"/>
          </a:xfrm>
        </p:spPr>
        <p:txBody>
          <a:bodyPr/>
          <a:lstStyle>
            <a:lvl1pPr>
              <a:defRPr sz="1867"/>
            </a:lvl1pPr>
            <a:lvl2pPr>
              <a:defRPr sz="1600"/>
            </a:lvl2pPr>
            <a:lvl3pPr>
              <a:defRPr sz="1333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98800" y="1066800"/>
            <a:ext cx="2692400" cy="3017309"/>
          </a:xfrm>
        </p:spPr>
        <p:txBody>
          <a:bodyPr/>
          <a:lstStyle>
            <a:lvl1pPr>
              <a:defRPr sz="1867"/>
            </a:lvl1pPr>
            <a:lvl2pPr>
              <a:defRPr sz="1600"/>
            </a:lvl2pPr>
            <a:lvl3pPr>
              <a:defRPr sz="1333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468E1-FD06-4107-81BF-A1FC38855A1E}" type="datetime1">
              <a:rPr lang="en-US" altLang="ko-KR" smtClean="0"/>
              <a:t>10/18/2024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917511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23409"/>
            <a:ext cx="2693459" cy="426508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4800" y="1449917"/>
            <a:ext cx="2693459" cy="2634192"/>
          </a:xfrm>
        </p:spPr>
        <p:txBody>
          <a:bodyPr/>
          <a:lstStyle>
            <a:lvl1pPr>
              <a:defRPr sz="1600"/>
            </a:lvl1pPr>
            <a:lvl2pPr>
              <a:defRPr sz="1333"/>
            </a:lvl2pPr>
            <a:lvl3pPr>
              <a:defRPr sz="1200"/>
            </a:lvl3pPr>
            <a:lvl4pPr>
              <a:defRPr sz="1067"/>
            </a:lvl4pPr>
            <a:lvl5pPr>
              <a:defRPr sz="1067"/>
            </a:lvl5pPr>
            <a:lvl6pPr>
              <a:defRPr sz="1067"/>
            </a:lvl6pPr>
            <a:lvl7pPr>
              <a:defRPr sz="1067"/>
            </a:lvl7pPr>
            <a:lvl8pPr>
              <a:defRPr sz="1067"/>
            </a:lvl8pPr>
            <a:lvl9pPr>
              <a:defRPr sz="10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096684" y="1023409"/>
            <a:ext cx="2694517" cy="426508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096684" y="1449917"/>
            <a:ext cx="2694517" cy="2634192"/>
          </a:xfrm>
        </p:spPr>
        <p:txBody>
          <a:bodyPr/>
          <a:lstStyle>
            <a:lvl1pPr>
              <a:defRPr sz="1600"/>
            </a:lvl1pPr>
            <a:lvl2pPr>
              <a:defRPr sz="1333"/>
            </a:lvl2pPr>
            <a:lvl3pPr>
              <a:defRPr sz="1200"/>
            </a:lvl3pPr>
            <a:lvl4pPr>
              <a:defRPr sz="1067"/>
            </a:lvl4pPr>
            <a:lvl5pPr>
              <a:defRPr sz="1067"/>
            </a:lvl5pPr>
            <a:lvl6pPr>
              <a:defRPr sz="1067"/>
            </a:lvl6pPr>
            <a:lvl7pPr>
              <a:defRPr sz="1067"/>
            </a:lvl7pPr>
            <a:lvl8pPr>
              <a:defRPr sz="1067"/>
            </a:lvl8pPr>
            <a:lvl9pPr>
              <a:defRPr sz="10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E8860-ADE2-4B2F-86ED-49B25A356E7F}" type="datetime1">
              <a:rPr lang="en-US" altLang="ko-KR" smtClean="0"/>
              <a:t>10/18/2024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50383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3F495-6E05-4172-8E54-2B280557BD17}" type="datetime1">
              <a:rPr lang="en-US" altLang="ko-KR" smtClean="0"/>
              <a:t>10/18/2024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69179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1D707-CCD4-4137-8BC1-AE7E0F4330BB}" type="datetime1">
              <a:rPr lang="en-US" altLang="ko-KR" smtClean="0"/>
              <a:t>10/18/2024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31348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82033"/>
            <a:ext cx="2005542" cy="774700"/>
          </a:xfrm>
        </p:spPr>
        <p:txBody>
          <a:bodyPr anchor="b"/>
          <a:lstStyle>
            <a:lvl1pPr algn="l">
              <a:defRPr sz="1333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83367" y="182034"/>
            <a:ext cx="3407833" cy="3902075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600"/>
            </a:lvl3pPr>
            <a:lvl4pPr>
              <a:defRPr sz="1333"/>
            </a:lvl4pPr>
            <a:lvl5pPr>
              <a:defRPr sz="1333"/>
            </a:lvl5pPr>
            <a:lvl6pPr>
              <a:defRPr sz="1333"/>
            </a:lvl6pPr>
            <a:lvl7pPr>
              <a:defRPr sz="1333"/>
            </a:lvl7pPr>
            <a:lvl8pPr>
              <a:defRPr sz="1333"/>
            </a:lvl8pPr>
            <a:lvl9pPr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800" y="956734"/>
            <a:ext cx="2005542" cy="3127375"/>
          </a:xfrm>
        </p:spPr>
        <p:txBody>
          <a:bodyPr/>
          <a:lstStyle>
            <a:lvl1pPr marL="0" indent="0">
              <a:buNone/>
              <a:defRPr sz="933"/>
            </a:lvl1pPr>
            <a:lvl2pPr marL="304815" indent="0">
              <a:buNone/>
              <a:defRPr sz="800"/>
            </a:lvl2pPr>
            <a:lvl3pPr marL="609630" indent="0">
              <a:buNone/>
              <a:defRPr sz="667"/>
            </a:lvl3pPr>
            <a:lvl4pPr marL="914446" indent="0">
              <a:buNone/>
              <a:defRPr sz="600"/>
            </a:lvl4pPr>
            <a:lvl5pPr marL="1219261" indent="0">
              <a:buNone/>
              <a:defRPr sz="600"/>
            </a:lvl5pPr>
            <a:lvl6pPr marL="1524076" indent="0">
              <a:buNone/>
              <a:defRPr sz="600"/>
            </a:lvl6pPr>
            <a:lvl7pPr marL="1828891" indent="0">
              <a:buNone/>
              <a:defRPr sz="600"/>
            </a:lvl7pPr>
            <a:lvl8pPr marL="2133707" indent="0">
              <a:buNone/>
              <a:defRPr sz="600"/>
            </a:lvl8pPr>
            <a:lvl9pPr marL="2438522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BD6EE-4B92-4853-BB28-F9E954A5B911}" type="datetime1">
              <a:rPr lang="en-US" altLang="ko-KR" smtClean="0"/>
              <a:t>10/18/2024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6237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B8029C-C4AF-72D3-240B-AC20CB3AB5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05C7767-9001-D13D-E21A-7E5AA1A5E0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CF659F1-5162-88F4-9C19-F4CFFAE3B8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89613-84A0-4B1B-B850-4A3F49F6C24B}" type="datetimeFigureOut">
              <a:rPr lang="ko-KR" altLang="en-US" smtClean="0"/>
              <a:t>2024-10-18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F848738-A17A-55F1-F906-CFD7E2850B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F75B154-52C3-15DB-8966-8270EEEF8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77EA4-5043-4C65-9DA5-BB7B6EBF14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667982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4859" y="3200400"/>
            <a:ext cx="3657600" cy="377825"/>
          </a:xfrm>
        </p:spPr>
        <p:txBody>
          <a:bodyPr anchor="b"/>
          <a:lstStyle>
            <a:lvl1pPr algn="l">
              <a:defRPr sz="1333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194859" y="408517"/>
            <a:ext cx="3657600" cy="2743200"/>
          </a:xfrm>
        </p:spPr>
        <p:txBody>
          <a:bodyPr/>
          <a:lstStyle>
            <a:lvl1pPr marL="0" indent="0">
              <a:buNone/>
              <a:defRPr sz="2133"/>
            </a:lvl1pPr>
            <a:lvl2pPr marL="304815" indent="0">
              <a:buNone/>
              <a:defRPr sz="1867"/>
            </a:lvl2pPr>
            <a:lvl3pPr marL="609630" indent="0">
              <a:buNone/>
              <a:defRPr sz="1600"/>
            </a:lvl3pPr>
            <a:lvl4pPr marL="914446" indent="0">
              <a:buNone/>
              <a:defRPr sz="1333"/>
            </a:lvl4pPr>
            <a:lvl5pPr marL="1219261" indent="0">
              <a:buNone/>
              <a:defRPr sz="1333"/>
            </a:lvl5pPr>
            <a:lvl6pPr marL="1524076" indent="0">
              <a:buNone/>
              <a:defRPr sz="1333"/>
            </a:lvl6pPr>
            <a:lvl7pPr marL="1828891" indent="0">
              <a:buNone/>
              <a:defRPr sz="1333"/>
            </a:lvl7pPr>
            <a:lvl8pPr marL="2133707" indent="0">
              <a:buNone/>
              <a:defRPr sz="1333"/>
            </a:lvl8pPr>
            <a:lvl9pPr marL="2438522" indent="0">
              <a:buNone/>
              <a:defRPr sz="1333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94859" y="3578225"/>
            <a:ext cx="3657600" cy="536575"/>
          </a:xfrm>
        </p:spPr>
        <p:txBody>
          <a:bodyPr/>
          <a:lstStyle>
            <a:lvl1pPr marL="0" indent="0">
              <a:buNone/>
              <a:defRPr sz="933"/>
            </a:lvl1pPr>
            <a:lvl2pPr marL="304815" indent="0">
              <a:buNone/>
              <a:defRPr sz="800"/>
            </a:lvl2pPr>
            <a:lvl3pPr marL="609630" indent="0">
              <a:buNone/>
              <a:defRPr sz="667"/>
            </a:lvl3pPr>
            <a:lvl4pPr marL="914446" indent="0">
              <a:buNone/>
              <a:defRPr sz="600"/>
            </a:lvl4pPr>
            <a:lvl5pPr marL="1219261" indent="0">
              <a:buNone/>
              <a:defRPr sz="600"/>
            </a:lvl5pPr>
            <a:lvl6pPr marL="1524076" indent="0">
              <a:buNone/>
              <a:defRPr sz="600"/>
            </a:lvl6pPr>
            <a:lvl7pPr marL="1828891" indent="0">
              <a:buNone/>
              <a:defRPr sz="600"/>
            </a:lvl7pPr>
            <a:lvl8pPr marL="2133707" indent="0">
              <a:buNone/>
              <a:defRPr sz="600"/>
            </a:lvl8pPr>
            <a:lvl9pPr marL="2438522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4B987-640E-4F87-8D77-F7A2C52C184B}" type="datetime1">
              <a:rPr lang="en-US" altLang="ko-KR" smtClean="0"/>
              <a:t>10/18/2024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443993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52F98-4F5F-4D21-AA4F-9190B051A5DB}" type="datetime1">
              <a:rPr lang="en-US" altLang="ko-KR" smtClean="0"/>
              <a:t>10/18/2024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44088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419600" y="183092"/>
            <a:ext cx="1371600" cy="39010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183092"/>
            <a:ext cx="4013200" cy="39010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B733B-7340-422E-B204-C5DF8C1FB808}" type="datetime1">
              <a:rPr lang="en-US" altLang="ko-KR" smtClean="0"/>
              <a:t>10/18/2024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4337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7F6A98-3295-E99D-317E-B11A8C681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B2245BE-8A13-40E3-15AD-34F6127D74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511A0D0-45AF-E206-4B03-40FEF7790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89613-84A0-4B1B-B850-4A3F49F6C24B}" type="datetimeFigureOut">
              <a:rPr lang="ko-KR" altLang="en-US" smtClean="0"/>
              <a:t>2024-10-18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279902C-A326-4395-150D-FBD36F6A21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D12B741-58AC-1CED-E880-012E971E0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77EA4-5043-4C65-9DA5-BB7B6EBF14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35587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CBA9BB-7186-96C1-A766-AFAD64B20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387059C-18DD-6E4A-914F-3BE7EBC836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92D3E3A-CEAA-D641-6AE5-AC69DD22D2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1DCAB55-AA04-4F60-378C-5A8D37EB5A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89613-84A0-4B1B-B850-4A3F49F6C24B}" type="datetimeFigureOut">
              <a:rPr lang="ko-KR" altLang="en-US" smtClean="0"/>
              <a:t>2024-10-18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F2A0B31-16C0-65BB-2D07-0CD125A0F2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15620B7-1845-F145-FD12-A33004851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77EA4-5043-4C65-9DA5-BB7B6EBF14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54165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79520B-87B1-79D2-B89F-42B1B0D4BE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FD7CE98-FB31-411F-E072-1C04AC2988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00D07B0-C344-623D-2A98-1EA9C044E0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2C9D7FD-6BFB-A2DA-325D-3ABFE5D6DF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C3821C4-1BDE-F245-29A4-C8AA0A919FC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0BAEF5E-8960-2B1C-5B4B-9C94BA84A5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89613-84A0-4B1B-B850-4A3F49F6C24B}" type="datetimeFigureOut">
              <a:rPr lang="ko-KR" altLang="en-US" smtClean="0"/>
              <a:t>2024-10-18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998C94F-91B2-4C0E-A9E3-20F5A1293F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EB92062-0EFA-8874-BA9B-BCF7CADF81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77EA4-5043-4C65-9DA5-BB7B6EBF14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68937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F8377E-80D1-6E92-A5E0-0FAF5CCAA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15E7729-6130-E066-EA3A-8DB4147D75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89613-84A0-4B1B-B850-4A3F49F6C24B}" type="datetimeFigureOut">
              <a:rPr lang="ko-KR" altLang="en-US" smtClean="0"/>
              <a:t>2024-10-18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E20A6FD-BDCE-2093-B776-688D9B2A05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5479304-6BF6-75C0-B740-745E20411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77EA4-5043-4C65-9DA5-BB7B6EBF14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19645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E5EF417-D07C-1BA5-7379-D9DD6F0659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89613-84A0-4B1B-B850-4A3F49F6C24B}" type="datetimeFigureOut">
              <a:rPr lang="ko-KR" altLang="en-US" smtClean="0"/>
              <a:t>2024-10-18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5FA24C2-20D1-5DA2-CB52-182875D59C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51BECFE-4072-A6AC-EE1B-42AD6784C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77EA4-5043-4C65-9DA5-BB7B6EBF14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58528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8CFA8A-AA08-C11D-4986-BD6B135FBE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BC5457B-BBB0-FE35-3ECE-6D208FB491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A4051DB-808C-6AD7-52D6-BCF1369EB7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131F9FB-C9C6-F351-AA7C-F62B48641F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89613-84A0-4B1B-B850-4A3F49F6C24B}" type="datetimeFigureOut">
              <a:rPr lang="ko-KR" altLang="en-US" smtClean="0"/>
              <a:t>2024-10-18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52754D6-6A12-884B-B4E1-052908F65E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46ADB8D-91DB-388D-655F-ADBAAF2F1B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77EA4-5043-4C65-9DA5-BB7B6EBF14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96802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AC826A-49CB-49AA-A9EA-CAD95E0D04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79E484E-8965-0DCB-552D-158D535F1E8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04D68AE-17EC-B0EC-A14D-F5DC266C1A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80028BD-DC5D-A7D4-9D74-B67E0A4E69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89613-84A0-4B1B-B850-4A3F49F6C24B}" type="datetimeFigureOut">
              <a:rPr lang="ko-KR" altLang="en-US" smtClean="0"/>
              <a:t>2024-10-18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982C2B9-3A9C-D261-76F7-761F942825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5A575FC-1102-CFB8-CE1A-293F40E9A8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77EA4-5043-4C65-9DA5-BB7B6EBF14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89391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9021D7E-E53B-D7F9-A4DD-4314EE05F5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C753895-B7BB-F37C-C43F-2FA7B06AD4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8299125-13DD-1AD7-A0DD-B221D1F2F79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B589613-84A0-4B1B-B850-4A3F49F6C24B}" type="datetimeFigureOut">
              <a:rPr lang="ko-KR" altLang="en-US" smtClean="0"/>
              <a:t>2024-10-18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BBD6C8C-3782-71BA-B72F-17CFE01DB7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E159E4E-F642-67AB-FB6C-1441C46BC5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7777EA4-5043-4C65-9DA5-BB7B6EBF14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61364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183092"/>
            <a:ext cx="54864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66800"/>
            <a:ext cx="5486400" cy="30173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04800" y="4237567"/>
            <a:ext cx="1422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9656A5-E1F1-4909-AF1E-9B87C5653813}" type="datetime1">
              <a:rPr lang="en-US" altLang="ko-KR" smtClean="0"/>
              <a:t>10/18/2024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82800" y="4237567"/>
            <a:ext cx="1930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68800" y="4237567"/>
            <a:ext cx="1422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3793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609630" rtl="0" eaLnBrk="1" latinLnBrk="0" hangingPunct="1">
        <a:spcBef>
          <a:spcPct val="0"/>
        </a:spcBef>
        <a:buNone/>
        <a:defRPr sz="293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11" indent="-228611" algn="l" defTabSz="609630" rtl="0" eaLnBrk="1" latinLnBrk="0" hangingPunct="1">
        <a:spcBef>
          <a:spcPct val="20000"/>
        </a:spcBef>
        <a:buFont typeface="Arial" pitchFamily="34" charset="0"/>
        <a:buChar char="�"/>
        <a:defRPr sz="2133" kern="1200">
          <a:solidFill>
            <a:schemeClr val="tx1"/>
          </a:solidFill>
          <a:latin typeface="+mn-lt"/>
          <a:ea typeface="+mn-ea"/>
          <a:cs typeface="+mn-cs"/>
        </a:defRPr>
      </a:lvl1pPr>
      <a:lvl2pPr marL="495325" indent="-190510" algn="l" defTabSz="609630" rtl="0" eaLnBrk="1" latinLnBrk="0" hangingPunct="1">
        <a:spcBef>
          <a:spcPct val="20000"/>
        </a:spcBef>
        <a:buFont typeface="Arial" pitchFamily="34" charset="0"/>
        <a:buChar char="�"/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762038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66853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333" kern="1200">
          <a:solidFill>
            <a:schemeClr val="tx1"/>
          </a:solidFill>
          <a:latin typeface="+mn-lt"/>
          <a:ea typeface="+mn-ea"/>
          <a:cs typeface="+mn-cs"/>
        </a:defRPr>
      </a:lvl4pPr>
      <a:lvl5pPr marL="1371669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333" kern="1200">
          <a:solidFill>
            <a:schemeClr val="tx1"/>
          </a:solidFill>
          <a:latin typeface="+mn-lt"/>
          <a:ea typeface="+mn-ea"/>
          <a:cs typeface="+mn-cs"/>
        </a:defRPr>
      </a:lvl5pPr>
      <a:lvl6pPr marL="1676484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333" kern="1200">
          <a:solidFill>
            <a:schemeClr val="tx1"/>
          </a:solidFill>
          <a:latin typeface="+mn-lt"/>
          <a:ea typeface="+mn-ea"/>
          <a:cs typeface="+mn-cs"/>
        </a:defRPr>
      </a:lvl6pPr>
      <a:lvl7pPr marL="1981299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333" kern="1200">
          <a:solidFill>
            <a:schemeClr val="tx1"/>
          </a:solidFill>
          <a:latin typeface="+mn-lt"/>
          <a:ea typeface="+mn-ea"/>
          <a:cs typeface="+mn-cs"/>
        </a:defRPr>
      </a:lvl7pPr>
      <a:lvl8pPr marL="2286114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333" kern="1200">
          <a:solidFill>
            <a:schemeClr val="tx1"/>
          </a:solidFill>
          <a:latin typeface="+mn-lt"/>
          <a:ea typeface="+mn-ea"/>
          <a:cs typeface="+mn-cs"/>
        </a:defRPr>
      </a:lvl8pPr>
      <a:lvl9pPr marL="2590930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33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304815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60963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4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1926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52407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9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133707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438522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4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5.png"/><Relationship Id="rId7" Type="http://schemas.openxmlformats.org/officeDocument/2006/relationships/hyperlink" Target="https://youtu.be/objgTEjP_h4?si=0OQ-jtoEA7SKvsa1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sill0106/2DGP_Project.git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35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4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hyperlink" Target="https://github.com/KimDJ7105/KYK_pro_con" TargetMode="External"/><Relationship Id="rId4" Type="http://schemas.openxmlformats.org/officeDocument/2006/relationships/image" Target="../media/image6.png"/><Relationship Id="rId9" Type="http://schemas.openxmlformats.org/officeDocument/2006/relationships/hyperlink" Target="https://github.com/KimDJ7105/KYK-Proj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4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4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12.png"/><Relationship Id="rId10" Type="http://schemas.openxmlformats.org/officeDocument/2006/relationships/image" Target="../media/image22.png"/><Relationship Id="rId4" Type="http://schemas.openxmlformats.org/officeDocument/2006/relationships/image" Target="../media/image11.png"/><Relationship Id="rId9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4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4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4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4522B21E-B2B9-4C72-9A71-C87EFD1374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EB7D2A2-F448-44D4-938C-DC84CBCB3B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441258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71AEA07-1E14-44B4-8E55-64EF049CD6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464" y="551962"/>
            <a:ext cx="10999072" cy="461854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AE3D1DE-8B25-7833-7D03-8B9B94FC7E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93338"/>
            <a:ext cx="9144000" cy="3274592"/>
          </a:xfrm>
        </p:spPr>
        <p:txBody>
          <a:bodyPr anchor="ctr">
            <a:normAutofit/>
          </a:bodyPr>
          <a:lstStyle/>
          <a:p>
            <a:r>
              <a:rPr lang="ko-KR" altLang="en-US" sz="7200" dirty="0"/>
              <a:t>포트폴리오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41AE502-FECA-ED9B-322D-D1C167BA10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514052"/>
            <a:ext cx="9144000" cy="651910"/>
          </a:xfrm>
        </p:spPr>
        <p:txBody>
          <a:bodyPr anchor="ctr">
            <a:normAutofit/>
          </a:bodyPr>
          <a:lstStyle/>
          <a:p>
            <a:endParaRPr lang="ko-KR" altLang="en-US" dirty="0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F7C8EA93-3210-4C62-99E9-153C275E3A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96464" y="6354708"/>
            <a:ext cx="11000232" cy="0"/>
          </a:xfrm>
          <a:prstGeom prst="line">
            <a:avLst/>
          </a:prstGeom>
          <a:ln w="1016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11615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30476"/>
            <a:ext cx="12190476" cy="6999365"/>
            <a:chOff x="0" y="45714"/>
            <a:chExt cx="18285714" cy="1049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45714"/>
              <a:ext cx="18285714" cy="104990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0475" y="0"/>
            <a:ext cx="12222476" cy="7029841"/>
            <a:chOff x="-45714" y="-106667"/>
            <a:chExt cx="18422857" cy="1437714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5714" y="-106667"/>
              <a:ext cx="18422857" cy="1437714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56913" y="1094578"/>
            <a:ext cx="11678173" cy="5641714"/>
            <a:chOff x="320000" y="1503144"/>
            <a:chExt cx="17517260" cy="846257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0000" y="1503144"/>
              <a:ext cx="17517260" cy="846257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212088" y="3811048"/>
            <a:ext cx="5404967" cy="23809"/>
            <a:chOff x="3318132" y="5716572"/>
            <a:chExt cx="8107450" cy="3571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3318132" y="5716572"/>
              <a:ext cx="8107450" cy="35714"/>
            </a:xfrm>
            <a:prstGeom prst="rect">
              <a:avLst/>
            </a:prstGeom>
          </p:spPr>
        </p:pic>
      </p:grp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654966"/>
              </p:ext>
            </p:extLst>
          </p:nvPr>
        </p:nvGraphicFramePr>
        <p:xfrm>
          <a:off x="5110691" y="1505791"/>
          <a:ext cx="6254863" cy="37682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8990">
                  <a:extLst>
                    <a:ext uri="{9D8B030D-6E8A-4147-A177-3AD203B41FA5}">
                      <a16:colId xmlns:a16="http://schemas.microsoft.com/office/drawing/2014/main" val="3617115495"/>
                    </a:ext>
                  </a:extLst>
                </a:gridCol>
                <a:gridCol w="4905873">
                  <a:extLst>
                    <a:ext uri="{9D8B030D-6E8A-4147-A177-3AD203B41FA5}">
                      <a16:colId xmlns:a16="http://schemas.microsoft.com/office/drawing/2014/main" val="3574319701"/>
                    </a:ext>
                  </a:extLst>
                </a:gridCol>
              </a:tblGrid>
              <a:tr h="4221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게임 이름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Granny!</a:t>
                      </a: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0756133"/>
                  </a:ext>
                </a:extLst>
              </a:tr>
              <a:tr h="4221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게임 장르</a:t>
                      </a: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Zombie Shooting Game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9207917"/>
                  </a:ext>
                </a:extLst>
              </a:tr>
              <a:tr h="4221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개발 언어</a:t>
                      </a: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Blueprint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3502708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개발 환경</a:t>
                      </a: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Unreal Engine 5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6729937"/>
                  </a:ext>
                </a:extLst>
              </a:tr>
              <a:tr h="4221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제작 인원</a:t>
                      </a: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1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명</a:t>
                      </a: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552229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담당 역할</a:t>
                      </a: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학습 및 개발</a:t>
                      </a: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8747775"/>
                  </a:ext>
                </a:extLst>
              </a:tr>
              <a:tr h="4221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제작 기간</a:t>
                      </a: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2023/10 ~ 2023/12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0552102"/>
                  </a:ext>
                </a:extLst>
              </a:tr>
              <a:tr h="4991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게임 목표</a:t>
                      </a: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다가오는 좀비 웨이브를 잡고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배리어를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 해제하여 앞으로 나아간다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.</a:t>
                      </a: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8465791"/>
                  </a:ext>
                </a:extLst>
              </a:tr>
            </a:tbl>
          </a:graphicData>
        </a:graphic>
      </p:graphicFrame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10768076" y="6736292"/>
            <a:ext cx="1422400" cy="243417"/>
          </a:xfrm>
        </p:spPr>
        <p:txBody>
          <a:bodyPr/>
          <a:lstStyle/>
          <a:p>
            <a:fld id="{B1393E5F-521B-4CAD-9D3A-AE923D912DCE}" type="slidenum">
              <a:rPr lang="en-US" b="1" smtClean="0"/>
              <a:t>10</a:t>
            </a:fld>
            <a:endParaRPr lang="en-US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2DE646D-12C0-F891-7D33-684EDAE47ACD}"/>
              </a:ext>
            </a:extLst>
          </p:cNvPr>
          <p:cNvSpPr txBox="1"/>
          <p:nvPr/>
        </p:nvSpPr>
        <p:spPr>
          <a:xfrm>
            <a:off x="521110" y="1120507"/>
            <a:ext cx="3254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Granny!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5115E71-AE51-64A3-EE98-C2FE658A6D76}"/>
              </a:ext>
            </a:extLst>
          </p:cNvPr>
          <p:cNvSpPr txBox="1"/>
          <p:nvPr/>
        </p:nvSpPr>
        <p:spPr>
          <a:xfrm>
            <a:off x="5110691" y="5525729"/>
            <a:ext cx="62548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●</a:t>
            </a:r>
            <a:r>
              <a:rPr lang="en-US" altLang="ko-KR" dirty="0"/>
              <a:t> GITHUB :</a:t>
            </a:r>
            <a:endParaRPr lang="en-US" altLang="ko-KR" sz="1800" dirty="0"/>
          </a:p>
          <a:p>
            <a:r>
              <a:rPr lang="ko-KR" altLang="en-US" sz="20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●</a:t>
            </a:r>
            <a:r>
              <a:rPr lang="ko-KR" altLang="en-US" dirty="0"/>
              <a:t> 영상 </a:t>
            </a:r>
            <a:r>
              <a:rPr lang="en-US" altLang="ko-KR" dirty="0"/>
              <a:t>:</a:t>
            </a:r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9D2552D5-8285-8993-C0FE-5441E4842B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1681" y="1447414"/>
            <a:ext cx="4422529" cy="247563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B969259-8CD1-E64D-1D1B-391F671DA3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7990" y="3923050"/>
            <a:ext cx="4342569" cy="2283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896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30476"/>
            <a:ext cx="12190476" cy="6999365"/>
            <a:chOff x="0" y="45714"/>
            <a:chExt cx="18285714" cy="1049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45714"/>
              <a:ext cx="18285714" cy="104990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0475" y="0"/>
            <a:ext cx="12220952" cy="7029841"/>
            <a:chOff x="-45714" y="-121905"/>
            <a:chExt cx="18422857" cy="14392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45714" y="-121905"/>
              <a:ext cx="18422857" cy="143923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56152" y="1196807"/>
            <a:ext cx="11678173" cy="5469015"/>
            <a:chOff x="384227" y="1503144"/>
            <a:chExt cx="17517260" cy="820352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4227" y="1503144"/>
              <a:ext cx="17517260" cy="8203523"/>
            </a:xfrm>
            <a:prstGeom prst="rect">
              <a:avLst/>
            </a:prstGeom>
          </p:spPr>
        </p:pic>
      </p:grp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10754824" y="6665822"/>
            <a:ext cx="1422400" cy="243417"/>
          </a:xfrm>
        </p:spPr>
        <p:txBody>
          <a:bodyPr/>
          <a:lstStyle/>
          <a:p>
            <a:fld id="{B1393E5F-521B-4CAD-9D3A-AE923D912DCE}" type="slidenum">
              <a:rPr lang="en-US" b="1" smtClean="0"/>
              <a:t>11</a:t>
            </a:fld>
            <a:endParaRPr lang="en-US" b="1" dirty="0"/>
          </a:p>
        </p:txBody>
      </p:sp>
      <p:sp>
        <p:nvSpPr>
          <p:cNvPr id="11" name="직사각형 10"/>
          <p:cNvSpPr/>
          <p:nvPr/>
        </p:nvSpPr>
        <p:spPr>
          <a:xfrm>
            <a:off x="327515" y="4231031"/>
            <a:ext cx="3387042" cy="749179"/>
          </a:xfrm>
          <a:prstGeom prst="rect">
            <a:avLst/>
          </a:prstGeom>
          <a:ln w="31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atinLnBrk="1"/>
            <a:r>
              <a:rPr lang="en-US" altLang="ko-KR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Unreal</a:t>
            </a:r>
            <a:r>
              <a:rPr lang="ko-KR" altLang="en-US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lang="en-US" altLang="ko-KR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Engine</a:t>
            </a:r>
            <a:r>
              <a:rPr lang="ko-KR" altLang="en-US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으로 게임을 만들면서 기본적인 게임 골자를 만들었으며</a:t>
            </a:r>
            <a:r>
              <a:rPr lang="en-US" altLang="ko-KR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,</a:t>
            </a:r>
          </a:p>
          <a:p>
            <a:pPr latinLnBrk="1"/>
            <a:r>
              <a:rPr lang="ko-KR" altLang="en-US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용암과 </a:t>
            </a:r>
            <a:r>
              <a:rPr lang="ko-KR" altLang="en-US" sz="1067" dirty="0" err="1">
                <a:latin typeface="굴림체" panose="020B0609000101010101" pitchFamily="49" charset="-127"/>
                <a:ea typeface="굴림체" panose="020B0609000101010101" pitchFamily="49" charset="-127"/>
              </a:rPr>
              <a:t>배리어같은</a:t>
            </a:r>
            <a:r>
              <a:rPr lang="ko-KR" altLang="en-US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 오브젝트들을 </a:t>
            </a:r>
            <a:r>
              <a:rPr lang="ko-KR" altLang="en-US" sz="1067" dirty="0" err="1">
                <a:latin typeface="굴림체" panose="020B0609000101010101" pitchFamily="49" charset="-127"/>
                <a:ea typeface="굴림체" panose="020B0609000101010101" pitchFamily="49" charset="-127"/>
              </a:rPr>
              <a:t>블루프린트를</a:t>
            </a:r>
            <a:r>
              <a:rPr lang="ko-KR" altLang="en-US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 이용한 </a:t>
            </a:r>
            <a:r>
              <a:rPr lang="ko-KR" altLang="en-US" sz="1067" dirty="0" err="1">
                <a:latin typeface="굴림체" panose="020B0609000101010101" pitchFamily="49" charset="-127"/>
                <a:ea typeface="굴림체" panose="020B0609000101010101" pitchFamily="49" charset="-127"/>
              </a:rPr>
              <a:t>쉐이더를</a:t>
            </a:r>
            <a:r>
              <a:rPr lang="ko-KR" altLang="en-US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 사용하여 만들었다</a:t>
            </a:r>
            <a:r>
              <a:rPr lang="en-US" altLang="ko-KR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.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164459C8-A5FA-A841-34B8-1F9056593F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92158" y="2915412"/>
            <a:ext cx="8219768" cy="3699659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1BEBCE09-22D1-6548-1C40-01AAEC4CF7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43728" y="-17142"/>
            <a:ext cx="4597989" cy="273028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9E0412D-EDD5-F46A-0536-16FE467B504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05452" y="-3291"/>
            <a:ext cx="8327923" cy="3432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3412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30476"/>
            <a:ext cx="12190476" cy="6999365"/>
            <a:chOff x="0" y="45714"/>
            <a:chExt cx="18285714" cy="1049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45714"/>
              <a:ext cx="18285714" cy="104990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0475" y="0"/>
            <a:ext cx="12222476" cy="7029841"/>
            <a:chOff x="-45714" y="-106667"/>
            <a:chExt cx="18422857" cy="1437714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5714" y="-106667"/>
              <a:ext cx="18422857" cy="1437714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56913" y="1094578"/>
            <a:ext cx="11678173" cy="5641714"/>
            <a:chOff x="320000" y="1503144"/>
            <a:chExt cx="17517260" cy="846257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0000" y="1503144"/>
              <a:ext cx="17517260" cy="846257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212088" y="3811048"/>
            <a:ext cx="5404967" cy="23809"/>
            <a:chOff x="3318132" y="5716572"/>
            <a:chExt cx="8107450" cy="3571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3318132" y="5716572"/>
              <a:ext cx="8107450" cy="35714"/>
            </a:xfrm>
            <a:prstGeom prst="rect">
              <a:avLst/>
            </a:prstGeom>
          </p:spPr>
        </p:pic>
      </p:grp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9010520"/>
              </p:ext>
            </p:extLst>
          </p:nvPr>
        </p:nvGraphicFramePr>
        <p:xfrm>
          <a:off x="5110691" y="1505791"/>
          <a:ext cx="6254863" cy="37682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8990">
                  <a:extLst>
                    <a:ext uri="{9D8B030D-6E8A-4147-A177-3AD203B41FA5}">
                      <a16:colId xmlns:a16="http://schemas.microsoft.com/office/drawing/2014/main" val="3617115495"/>
                    </a:ext>
                  </a:extLst>
                </a:gridCol>
                <a:gridCol w="4905873">
                  <a:extLst>
                    <a:ext uri="{9D8B030D-6E8A-4147-A177-3AD203B41FA5}">
                      <a16:colId xmlns:a16="http://schemas.microsoft.com/office/drawing/2014/main" val="3574319701"/>
                    </a:ext>
                  </a:extLst>
                </a:gridCol>
              </a:tblGrid>
              <a:tr h="4221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게임 이름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Titan Souls</a:t>
                      </a: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0756133"/>
                  </a:ext>
                </a:extLst>
              </a:tr>
              <a:tr h="4221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게임 장르</a:t>
                      </a: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Action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Adventure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9207917"/>
                  </a:ext>
                </a:extLst>
              </a:tr>
              <a:tr h="4221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개발 언어</a:t>
                      </a: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Python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3502708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개발 환경</a:t>
                      </a: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Pico2D, </a:t>
                      </a: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PyCham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6729937"/>
                  </a:ext>
                </a:extLst>
              </a:tr>
              <a:tr h="4221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제작 인원</a:t>
                      </a: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1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명</a:t>
                      </a: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552229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담당 역할</a:t>
                      </a: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인 개발</a:t>
                      </a: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8747775"/>
                  </a:ext>
                </a:extLst>
              </a:tr>
              <a:tr h="4221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제작 기간</a:t>
                      </a: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2022/10/17 ~ 2022/12/04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0552102"/>
                  </a:ext>
                </a:extLst>
              </a:tr>
              <a:tr h="4991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게임 목표</a:t>
                      </a: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보스의 공격을 피하며 약점을 공략한다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.</a:t>
                      </a: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8465791"/>
                  </a:ext>
                </a:extLst>
              </a:tr>
            </a:tbl>
          </a:graphicData>
        </a:graphic>
      </p:graphicFrame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10768076" y="6736292"/>
            <a:ext cx="1422400" cy="243417"/>
          </a:xfrm>
        </p:spPr>
        <p:txBody>
          <a:bodyPr/>
          <a:lstStyle/>
          <a:p>
            <a:fld id="{B1393E5F-521B-4CAD-9D3A-AE923D912DCE}" type="slidenum">
              <a:rPr lang="en-US" b="1" smtClean="0"/>
              <a:t>12</a:t>
            </a:fld>
            <a:endParaRPr lang="en-US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2DE646D-12C0-F891-7D33-684EDAE47ACD}"/>
              </a:ext>
            </a:extLst>
          </p:cNvPr>
          <p:cNvSpPr txBox="1"/>
          <p:nvPr/>
        </p:nvSpPr>
        <p:spPr>
          <a:xfrm>
            <a:off x="521110" y="1120507"/>
            <a:ext cx="3254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Titan Souls </a:t>
            </a:r>
            <a:r>
              <a:rPr lang="ko-KR" altLang="en-US" dirty="0"/>
              <a:t>모작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5115E71-AE51-64A3-EE98-C2FE658A6D76}"/>
              </a:ext>
            </a:extLst>
          </p:cNvPr>
          <p:cNvSpPr txBox="1"/>
          <p:nvPr/>
        </p:nvSpPr>
        <p:spPr>
          <a:xfrm>
            <a:off x="5110691" y="5525729"/>
            <a:ext cx="6254863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●</a:t>
            </a:r>
            <a:r>
              <a:rPr lang="en-US" altLang="ko-KR" dirty="0"/>
              <a:t> GITHUB : </a:t>
            </a:r>
            <a:r>
              <a:rPr lang="en-US" altLang="ko-KR" dirty="0">
                <a:hlinkClick r:id="rId6"/>
              </a:rPr>
              <a:t>https://github.com/sill0106/2DGP_Project.git</a:t>
            </a:r>
            <a:endParaRPr lang="en-US" altLang="ko-KR" dirty="0"/>
          </a:p>
          <a:p>
            <a:endParaRPr lang="en-US" altLang="ko-KR" sz="1800" dirty="0"/>
          </a:p>
          <a:p>
            <a:r>
              <a:rPr lang="ko-KR" altLang="en-US" sz="20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●</a:t>
            </a:r>
            <a:r>
              <a:rPr lang="ko-KR" altLang="en-US" dirty="0"/>
              <a:t> 영상 </a:t>
            </a:r>
            <a:r>
              <a:rPr lang="en-US" altLang="ko-KR" dirty="0"/>
              <a:t>: </a:t>
            </a:r>
            <a:r>
              <a:rPr lang="en-US" altLang="ko-KR" dirty="0">
                <a:hlinkClick r:id="rId7"/>
              </a:rPr>
              <a:t>https://youtu.be/objgTEjP_h4?si=0OQ-jtoEA7SKvsa1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4C8DB39-5F2D-D68F-44E1-BD1435B5A1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1110" y="1583977"/>
            <a:ext cx="4187033" cy="2348926"/>
          </a:xfrm>
          <a:prstGeom prst="rect">
            <a:avLst/>
          </a:prstGeom>
        </p:spPr>
      </p:pic>
      <p:pic>
        <p:nvPicPr>
          <p:cNvPr id="1028" name="Picture 4" descr="Titan Souls">
            <a:extLst>
              <a:ext uri="{FF2B5EF4-FFF2-40B4-BE49-F238E27FC236}">
                <a16:creationId xmlns:a16="http://schemas.microsoft.com/office/drawing/2014/main" id="{27CBDBE5-7C81-2A74-B892-5A27326ED7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304" y="4047669"/>
            <a:ext cx="4404852" cy="2477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73031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30476"/>
            <a:ext cx="12190476" cy="6999365"/>
            <a:chOff x="0" y="45714"/>
            <a:chExt cx="18285714" cy="1049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45714"/>
              <a:ext cx="18285714" cy="104990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0475" y="0"/>
            <a:ext cx="12220952" cy="7029841"/>
            <a:chOff x="-45714" y="-121905"/>
            <a:chExt cx="18422857" cy="14392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45714" y="-121905"/>
              <a:ext cx="18422857" cy="143923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56151" y="1196807"/>
            <a:ext cx="11678173" cy="5469015"/>
            <a:chOff x="384227" y="1503144"/>
            <a:chExt cx="17517260" cy="820352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4227" y="1503144"/>
              <a:ext cx="17517260" cy="8203523"/>
            </a:xfrm>
            <a:prstGeom prst="rect">
              <a:avLst/>
            </a:prstGeom>
          </p:spPr>
        </p:pic>
      </p:grp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10754824" y="6665822"/>
            <a:ext cx="1422400" cy="243417"/>
          </a:xfrm>
        </p:spPr>
        <p:txBody>
          <a:bodyPr/>
          <a:lstStyle/>
          <a:p>
            <a:fld id="{B1393E5F-521B-4CAD-9D3A-AE923D912DCE}" type="slidenum">
              <a:rPr lang="en-US" b="1" smtClean="0"/>
              <a:t>13</a:t>
            </a:fld>
            <a:endParaRPr lang="en-US" b="1" dirty="0"/>
          </a:p>
        </p:txBody>
      </p:sp>
      <p:sp>
        <p:nvSpPr>
          <p:cNvPr id="11" name="직사각형 10"/>
          <p:cNvSpPr/>
          <p:nvPr/>
        </p:nvSpPr>
        <p:spPr>
          <a:xfrm>
            <a:off x="2314914" y="5803231"/>
            <a:ext cx="6673053" cy="420756"/>
          </a:xfrm>
          <a:prstGeom prst="rect">
            <a:avLst/>
          </a:prstGeom>
          <a:ln w="31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atinLnBrk="1"/>
            <a:r>
              <a:rPr lang="ko-KR" altLang="en-US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게임 시스템에서 가장 핵심이 되는 화살충돌을 위해 먼저 벽을 만들 필요가 있었다</a:t>
            </a:r>
            <a:r>
              <a:rPr lang="en-US" altLang="ko-KR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.</a:t>
            </a:r>
          </a:p>
          <a:p>
            <a:pPr latinLnBrk="1"/>
            <a:r>
              <a:rPr lang="ko-KR" altLang="en-US" sz="1067" dirty="0" err="1">
                <a:latin typeface="굴림체" panose="020B0609000101010101" pitchFamily="49" charset="-127"/>
                <a:ea typeface="굴림체" panose="020B0609000101010101" pitchFamily="49" charset="-127"/>
              </a:rPr>
              <a:t>그러기위해</a:t>
            </a:r>
            <a:r>
              <a:rPr lang="ko-KR" altLang="en-US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 먼저 벽 좌표를 </a:t>
            </a:r>
            <a:r>
              <a:rPr lang="en-US" altLang="ko-KR" sz="1067" dirty="0" err="1">
                <a:latin typeface="굴림체" panose="020B0609000101010101" pitchFamily="49" charset="-127"/>
                <a:ea typeface="굴림체" panose="020B0609000101010101" pitchFamily="49" charset="-127"/>
              </a:rPr>
              <a:t>json</a:t>
            </a:r>
            <a:r>
              <a:rPr lang="ko-KR" altLang="en-US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형식으로 저장해두고 이를 </a:t>
            </a:r>
            <a:r>
              <a:rPr lang="ko-KR" altLang="en-US" sz="1067" dirty="0" err="1">
                <a:latin typeface="굴림체" panose="020B0609000101010101" pitchFamily="49" charset="-127"/>
                <a:ea typeface="굴림체" panose="020B0609000101010101" pitchFamily="49" charset="-127"/>
              </a:rPr>
              <a:t>파싱하여</a:t>
            </a:r>
            <a:r>
              <a:rPr lang="ko-KR" altLang="en-US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 벽을 만드는 방식을 사용하였다</a:t>
            </a:r>
            <a:r>
              <a:rPr lang="en-US" altLang="ko-KR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849E5D6-7094-C3A8-46F7-59FC0E4E5C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5565" y="431590"/>
            <a:ext cx="5265876" cy="485436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B0E3B0C-9714-05DB-6F7C-53AEDAA3CB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80854" y="469149"/>
            <a:ext cx="5448772" cy="3025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1867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30476"/>
            <a:ext cx="12190476" cy="6999365"/>
            <a:chOff x="0" y="45714"/>
            <a:chExt cx="18285714" cy="1049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45714"/>
              <a:ext cx="18285714" cy="104990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0475" y="0"/>
            <a:ext cx="12220952" cy="7029841"/>
            <a:chOff x="-45714" y="-121905"/>
            <a:chExt cx="18422857" cy="14392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45714" y="-121905"/>
              <a:ext cx="18422857" cy="143923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56151" y="1196807"/>
            <a:ext cx="11678173" cy="5469015"/>
            <a:chOff x="384227" y="1503144"/>
            <a:chExt cx="17517260" cy="820352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4227" y="1503144"/>
              <a:ext cx="17517260" cy="8203523"/>
            </a:xfrm>
            <a:prstGeom prst="rect">
              <a:avLst/>
            </a:prstGeom>
          </p:spPr>
        </p:pic>
      </p:grp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10754824" y="6665822"/>
            <a:ext cx="1422400" cy="243417"/>
          </a:xfrm>
        </p:spPr>
        <p:txBody>
          <a:bodyPr/>
          <a:lstStyle/>
          <a:p>
            <a:fld id="{B1393E5F-521B-4CAD-9D3A-AE923D912DCE}" type="slidenum">
              <a:rPr lang="en-US" b="1" smtClean="0"/>
              <a:t>14</a:t>
            </a:fld>
            <a:endParaRPr lang="en-US" b="1" dirty="0"/>
          </a:p>
        </p:txBody>
      </p:sp>
      <p:sp>
        <p:nvSpPr>
          <p:cNvPr id="11" name="직사각형 10"/>
          <p:cNvSpPr/>
          <p:nvPr/>
        </p:nvSpPr>
        <p:spPr>
          <a:xfrm>
            <a:off x="2314914" y="5803231"/>
            <a:ext cx="6673053" cy="420756"/>
          </a:xfrm>
          <a:prstGeom prst="rect">
            <a:avLst/>
          </a:prstGeom>
          <a:ln w="31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atinLnBrk="1"/>
            <a:r>
              <a:rPr lang="ko-KR" altLang="en-US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화살을 발사해서 벽에 충돌하면 반대로 튕겨져 이동하는 시스템을 구현하였다</a:t>
            </a:r>
            <a:r>
              <a:rPr lang="en-US" altLang="ko-KR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.</a:t>
            </a:r>
          </a:p>
          <a:p>
            <a:pPr latinLnBrk="1"/>
            <a:r>
              <a:rPr lang="ko-KR" altLang="en-US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또한 플레이어가 화살을 불러들이면 플레이어에게 돌아오는 것 또한 구현하였다</a:t>
            </a:r>
            <a:r>
              <a:rPr lang="en-US" altLang="ko-KR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.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BAF3E61-9DF7-552A-EF83-8E9B69D006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1031" y="468932"/>
            <a:ext cx="4084674" cy="489246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CB3D764-EE4C-130D-CAC9-A338CD8DC0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79449" y="929423"/>
            <a:ext cx="3703641" cy="2499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65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30476"/>
            <a:ext cx="12190476" cy="6999365"/>
            <a:chOff x="0" y="45714"/>
            <a:chExt cx="18285714" cy="1049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45714"/>
              <a:ext cx="18285714" cy="104990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0475" y="0"/>
            <a:ext cx="12220952" cy="7029841"/>
            <a:chOff x="-45714" y="-121905"/>
            <a:chExt cx="18422857" cy="14392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45714" y="-121905"/>
              <a:ext cx="18422857" cy="143923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56151" y="1196807"/>
            <a:ext cx="11678173" cy="5469015"/>
            <a:chOff x="384227" y="1503144"/>
            <a:chExt cx="17517260" cy="820352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4227" y="1503144"/>
              <a:ext cx="17517260" cy="8203523"/>
            </a:xfrm>
            <a:prstGeom prst="rect">
              <a:avLst/>
            </a:prstGeom>
          </p:spPr>
        </p:pic>
      </p:grp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10754824" y="6665822"/>
            <a:ext cx="1422400" cy="243417"/>
          </a:xfrm>
        </p:spPr>
        <p:txBody>
          <a:bodyPr/>
          <a:lstStyle/>
          <a:p>
            <a:fld id="{B1393E5F-521B-4CAD-9D3A-AE923D912DCE}" type="slidenum">
              <a:rPr lang="en-US" b="1" smtClean="0"/>
              <a:t>15</a:t>
            </a:fld>
            <a:endParaRPr lang="en-US" b="1" dirty="0"/>
          </a:p>
        </p:txBody>
      </p:sp>
      <p:sp>
        <p:nvSpPr>
          <p:cNvPr id="11" name="직사각형 10"/>
          <p:cNvSpPr/>
          <p:nvPr/>
        </p:nvSpPr>
        <p:spPr>
          <a:xfrm>
            <a:off x="2314914" y="5803231"/>
            <a:ext cx="6673053" cy="256545"/>
          </a:xfrm>
          <a:prstGeom prst="rect">
            <a:avLst/>
          </a:prstGeom>
          <a:ln w="31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atinLnBrk="1"/>
            <a:r>
              <a:rPr lang="ko-KR" altLang="en-US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보스의 행동패턴을 </a:t>
            </a:r>
            <a:r>
              <a:rPr lang="en-US" altLang="ko-KR" sz="1067" dirty="0" err="1">
                <a:latin typeface="굴림체" panose="020B0609000101010101" pitchFamily="49" charset="-127"/>
                <a:ea typeface="굴림체" panose="020B0609000101010101" pitchFamily="49" charset="-127"/>
              </a:rPr>
              <a:t>BehaviorTree</a:t>
            </a:r>
            <a:r>
              <a:rPr lang="ko-KR" altLang="en-US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를 이용해서 만들었다</a:t>
            </a:r>
            <a:r>
              <a:rPr lang="en-US" altLang="ko-KR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3BB5742-A486-8AA4-B1E9-6FA5E4DA9A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26349" y="4259386"/>
            <a:ext cx="5494496" cy="112828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5462907-639D-23C2-A98C-6A37DC583B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8925" y="327617"/>
            <a:ext cx="4049048" cy="374355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DF001BF-F6A5-B04D-9B7C-10C99FF8CB5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86898" y="258581"/>
            <a:ext cx="4508392" cy="3626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6392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C36A4F-BD9C-94AD-24C6-70F10E884B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>
            <a:extLst>
              <a:ext uri="{FF2B5EF4-FFF2-40B4-BE49-F238E27FC236}">
                <a16:creationId xmlns:a16="http://schemas.microsoft.com/office/drawing/2014/main" id="{7BA00D5C-5962-91BC-4A69-7D45D7E455BE}"/>
              </a:ext>
            </a:extLst>
          </p:cNvPr>
          <p:cNvGrpSpPr/>
          <p:nvPr/>
        </p:nvGrpSpPr>
        <p:grpSpPr>
          <a:xfrm>
            <a:off x="0" y="30476"/>
            <a:ext cx="12190476" cy="6999365"/>
            <a:chOff x="0" y="45714"/>
            <a:chExt cx="18285714" cy="10499048"/>
          </a:xfrm>
        </p:grpSpPr>
        <p:pic>
          <p:nvPicPr>
            <p:cNvPr id="3" name="Object 2">
              <a:extLst>
                <a:ext uri="{FF2B5EF4-FFF2-40B4-BE49-F238E27FC236}">
                  <a16:creationId xmlns:a16="http://schemas.microsoft.com/office/drawing/2014/main" id="{62FAD81D-ADB6-56F2-2EAA-4757C75035E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45714"/>
              <a:ext cx="18285714" cy="10499048"/>
            </a:xfrm>
            <a:prstGeom prst="rect">
              <a:avLst/>
            </a:prstGeom>
          </p:spPr>
        </p:pic>
      </p:grpSp>
      <p:grpSp>
        <p:nvGrpSpPr>
          <p:cNvPr id="1002" name="그룹 1002">
            <a:extLst>
              <a:ext uri="{FF2B5EF4-FFF2-40B4-BE49-F238E27FC236}">
                <a16:creationId xmlns:a16="http://schemas.microsoft.com/office/drawing/2014/main" id="{20031B18-902F-C707-AA68-4D9DB67D4EEC}"/>
              </a:ext>
            </a:extLst>
          </p:cNvPr>
          <p:cNvGrpSpPr/>
          <p:nvPr/>
        </p:nvGrpSpPr>
        <p:grpSpPr>
          <a:xfrm>
            <a:off x="-30475" y="0"/>
            <a:ext cx="12220952" cy="7029841"/>
            <a:chOff x="-45714" y="-121905"/>
            <a:chExt cx="18422857" cy="14392381"/>
          </a:xfrm>
        </p:grpSpPr>
        <p:pic>
          <p:nvPicPr>
            <p:cNvPr id="6" name="Object 5">
              <a:extLst>
                <a:ext uri="{FF2B5EF4-FFF2-40B4-BE49-F238E27FC236}">
                  <a16:creationId xmlns:a16="http://schemas.microsoft.com/office/drawing/2014/main" id="{5291149D-4690-C9EE-D72B-B9C7D382C0A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45714" y="-121905"/>
              <a:ext cx="18422857" cy="14392381"/>
            </a:xfrm>
            <a:prstGeom prst="rect">
              <a:avLst/>
            </a:prstGeom>
          </p:spPr>
        </p:pic>
      </p:grpSp>
      <p:grpSp>
        <p:nvGrpSpPr>
          <p:cNvPr id="1003" name="그룹 1003">
            <a:extLst>
              <a:ext uri="{FF2B5EF4-FFF2-40B4-BE49-F238E27FC236}">
                <a16:creationId xmlns:a16="http://schemas.microsoft.com/office/drawing/2014/main" id="{51997B5F-36AB-5515-18D7-32847B18F4A2}"/>
              </a:ext>
            </a:extLst>
          </p:cNvPr>
          <p:cNvGrpSpPr/>
          <p:nvPr/>
        </p:nvGrpSpPr>
        <p:grpSpPr>
          <a:xfrm>
            <a:off x="256913" y="1196807"/>
            <a:ext cx="11678173" cy="5469015"/>
            <a:chOff x="384227" y="1503144"/>
            <a:chExt cx="17517260" cy="8203523"/>
          </a:xfrm>
        </p:grpSpPr>
        <p:pic>
          <p:nvPicPr>
            <p:cNvPr id="10" name="Object 9">
              <a:extLst>
                <a:ext uri="{FF2B5EF4-FFF2-40B4-BE49-F238E27FC236}">
                  <a16:creationId xmlns:a16="http://schemas.microsoft.com/office/drawing/2014/main" id="{AD28E479-6E88-83A6-66C1-A2804689795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4227" y="1503144"/>
              <a:ext cx="17517260" cy="8203523"/>
            </a:xfrm>
            <a:prstGeom prst="rect">
              <a:avLst/>
            </a:prstGeom>
          </p:spPr>
        </p:pic>
      </p:grp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98BD02A-DB1D-AF6D-0906-DCEB37E71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4824" y="6665822"/>
            <a:ext cx="1422400" cy="243417"/>
          </a:xfrm>
        </p:spPr>
        <p:txBody>
          <a:bodyPr/>
          <a:lstStyle/>
          <a:p>
            <a:fld id="{B1393E5F-521B-4CAD-9D3A-AE923D912DCE}" type="slidenum">
              <a:rPr lang="en-US" b="1" smtClean="0"/>
              <a:t>16</a:t>
            </a:fld>
            <a:endParaRPr lang="en-US" b="1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1EF4D24-4793-4E88-CBB8-8840E77CB351}"/>
              </a:ext>
            </a:extLst>
          </p:cNvPr>
          <p:cNvSpPr/>
          <p:nvPr/>
        </p:nvSpPr>
        <p:spPr>
          <a:xfrm>
            <a:off x="2314914" y="5803231"/>
            <a:ext cx="6673053" cy="256545"/>
          </a:xfrm>
          <a:prstGeom prst="rect">
            <a:avLst/>
          </a:prstGeom>
          <a:ln w="31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atinLnBrk="1"/>
            <a:r>
              <a:rPr lang="en-US" altLang="ko-KR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Vulkan</a:t>
            </a:r>
            <a:r>
              <a:rPr lang="ko-KR" altLang="en-US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을 이용해서 간단한 파이프라인을 만들어 본 경험도 있습니다</a:t>
            </a:r>
            <a:r>
              <a:rPr lang="en-US" altLang="ko-KR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.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6B24F6F-E412-C8AD-CBB6-FBC16BF21A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68785" y="1331219"/>
            <a:ext cx="8765309" cy="4195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5280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310" y="0"/>
            <a:ext cx="12206310" cy="6858000"/>
          </a:xfrm>
          <a:prstGeom prst="rect">
            <a:avLst/>
          </a:prstGeom>
          <a:ln>
            <a:noFill/>
          </a:ln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1992" y="20823"/>
            <a:ext cx="1871889" cy="125944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51893" y="932827"/>
            <a:ext cx="11563072" cy="23809"/>
            <a:chOff x="377839" y="1399240"/>
            <a:chExt cx="17344608" cy="3571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77839" y="1399240"/>
              <a:ext cx="17344608" cy="35714"/>
            </a:xfrm>
            <a:prstGeom prst="rect">
              <a:avLst/>
            </a:prstGeom>
          </p:spPr>
        </p:pic>
      </p:grpSp>
      <p:sp>
        <p:nvSpPr>
          <p:cNvPr id="25" name="TextBox 24"/>
          <p:cNvSpPr txBox="1"/>
          <p:nvPr/>
        </p:nvSpPr>
        <p:spPr>
          <a:xfrm>
            <a:off x="3869387" y="5071773"/>
            <a:ext cx="9233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9630" latinLnBrk="0"/>
            <a:r>
              <a:rPr lang="en-US" altLang="ko-KR" sz="1200" dirty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C/C++</a:t>
            </a:r>
          </a:p>
          <a:p>
            <a:pPr defTabSz="609630" latinLnBrk="0"/>
            <a:r>
              <a:rPr lang="en-US" altLang="ko-KR" sz="1200" dirty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C#</a:t>
            </a:r>
          </a:p>
          <a:p>
            <a:pPr defTabSz="609630" latinLnBrk="0"/>
            <a:r>
              <a:rPr lang="en-US" altLang="ko-KR" sz="1200" dirty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Python</a:t>
            </a:r>
          </a:p>
          <a:p>
            <a:pPr defTabSz="609630" latinLnBrk="0"/>
            <a:r>
              <a:rPr lang="en-US" altLang="ko-KR" sz="1200" dirty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Java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656193" y="5048927"/>
            <a:ext cx="126372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9630" latinLnBrk="0"/>
            <a:r>
              <a:rPr lang="en-US" altLang="ko-KR" sz="1200" dirty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DirectX 12</a:t>
            </a:r>
          </a:p>
          <a:p>
            <a:pPr defTabSz="609630" latinLnBrk="0"/>
            <a:r>
              <a:rPr lang="en-US" altLang="ko-KR" sz="1200" dirty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Unity</a:t>
            </a:r>
          </a:p>
          <a:p>
            <a:pPr defTabSz="609630" latinLnBrk="0"/>
            <a:r>
              <a:rPr lang="en-US" altLang="ko-KR" sz="1200" dirty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Unreal</a:t>
            </a:r>
          </a:p>
          <a:p>
            <a:pPr defTabSz="609630" latinLnBrk="0"/>
            <a:r>
              <a:rPr lang="en-US" altLang="ko-KR" sz="1200" dirty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OpenGL</a:t>
            </a:r>
          </a:p>
          <a:p>
            <a:pPr defTabSz="609630" latinLnBrk="0"/>
            <a:r>
              <a:rPr lang="en-US" altLang="ko-KR" sz="1200" dirty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Vulkan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763074" y="5062379"/>
            <a:ext cx="10441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9630" latinLnBrk="0"/>
            <a:r>
              <a:rPr lang="en-US" altLang="ko-KR" sz="1200" dirty="0" err="1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Git</a:t>
            </a:r>
            <a:endParaRPr lang="en-US" altLang="ko-KR" sz="1067" dirty="0">
              <a:solidFill>
                <a:srgbClr val="002060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810000" y="1561260"/>
            <a:ext cx="7010984" cy="115724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defTabSz="609630">
              <a:lnSpc>
                <a:spcPct val="150000"/>
              </a:lnSpc>
            </a:pPr>
            <a:r>
              <a:rPr lang="en-US" altLang="ko-KR" sz="1200" dirty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2000.01.06  / </a:t>
            </a:r>
            <a:r>
              <a:rPr lang="ko-KR" altLang="en-US" sz="1200" dirty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서울시 노원구</a:t>
            </a:r>
            <a:endParaRPr lang="en-US" altLang="ko-KR" sz="1200" dirty="0">
              <a:solidFill>
                <a:srgbClr val="002060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defTabSz="609630">
              <a:lnSpc>
                <a:spcPct val="150000"/>
              </a:lnSpc>
            </a:pPr>
            <a:r>
              <a:rPr lang="en-US" altLang="ko-KR" sz="1200" dirty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2016 </a:t>
            </a:r>
            <a:r>
              <a:rPr lang="ko-KR" altLang="en-US" sz="1200" dirty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노원중학교 졸업</a:t>
            </a:r>
            <a:endParaRPr lang="en-US" altLang="ko-KR" sz="1200" dirty="0">
              <a:solidFill>
                <a:srgbClr val="002060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defTabSz="609630">
              <a:lnSpc>
                <a:spcPct val="150000"/>
              </a:lnSpc>
            </a:pPr>
            <a:r>
              <a:rPr lang="en-US" altLang="ko-KR" sz="1200" dirty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2019 </a:t>
            </a:r>
            <a:r>
              <a:rPr lang="ko-KR" altLang="en-US" sz="1200" dirty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상계고등학교 졸업</a:t>
            </a:r>
            <a:endParaRPr lang="en-US" altLang="ko-KR" sz="1200" dirty="0">
              <a:solidFill>
                <a:srgbClr val="002060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defTabSz="609630">
              <a:lnSpc>
                <a:spcPct val="150000"/>
              </a:lnSpc>
            </a:pPr>
            <a:r>
              <a:rPr lang="en-US" altLang="ko-KR" sz="1200" dirty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2025 </a:t>
            </a:r>
            <a:r>
              <a:rPr lang="ko-KR" altLang="en-US" sz="1200" dirty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한국공학대학교 졸업예정</a:t>
            </a:r>
            <a:r>
              <a:rPr lang="en-US" altLang="ko-KR" sz="1200" dirty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endParaRPr lang="ko-KR" altLang="en-US" sz="1200" dirty="0">
              <a:solidFill>
                <a:srgbClr val="002060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089710" y="3733800"/>
            <a:ext cx="35137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630"/>
            <a:r>
              <a:rPr lang="en-US" altLang="ko-KR" sz="1200" dirty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C</a:t>
            </a:r>
            <a:endParaRPr lang="ko-KR" altLang="en-US" sz="1200" dirty="0">
              <a:solidFill>
                <a:srgbClr val="002060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6197600" y="3762097"/>
            <a:ext cx="514885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630"/>
            <a:r>
              <a:rPr lang="en-US" altLang="ko-KR" sz="1067" dirty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C++</a:t>
            </a:r>
          </a:p>
        </p:txBody>
      </p:sp>
      <p:sp>
        <p:nvSpPr>
          <p:cNvPr id="33" name="직사각형 32"/>
          <p:cNvSpPr/>
          <p:nvPr/>
        </p:nvSpPr>
        <p:spPr>
          <a:xfrm>
            <a:off x="7002932" y="3741440"/>
            <a:ext cx="737702" cy="4207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09630"/>
            <a:r>
              <a:rPr lang="en-US" altLang="ko-KR" sz="1067" dirty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OpenGL</a:t>
            </a:r>
          </a:p>
          <a:p>
            <a:pPr algn="ctr" defTabSz="609630"/>
            <a:r>
              <a:rPr lang="en-US" altLang="ko-KR" sz="1067" dirty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Python</a:t>
            </a:r>
          </a:p>
        </p:txBody>
      </p:sp>
      <p:sp>
        <p:nvSpPr>
          <p:cNvPr id="34" name="직사각형 33"/>
          <p:cNvSpPr/>
          <p:nvPr/>
        </p:nvSpPr>
        <p:spPr>
          <a:xfrm>
            <a:off x="7859028" y="3733800"/>
            <a:ext cx="939681" cy="4207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09630"/>
            <a:r>
              <a:rPr lang="en-US" altLang="ko-KR" sz="1067" dirty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DirectX12</a:t>
            </a:r>
          </a:p>
          <a:p>
            <a:pPr algn="ctr" defTabSz="609630"/>
            <a:r>
              <a:rPr lang="en-US" altLang="ko-KR" sz="1067" dirty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Vulkan </a:t>
            </a:r>
            <a:r>
              <a:rPr lang="ko-KR" altLang="en-US" sz="1067" dirty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입문</a:t>
            </a:r>
            <a:endParaRPr lang="en-US" altLang="ko-KR" sz="1067" dirty="0">
              <a:solidFill>
                <a:srgbClr val="002060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8721388" y="3741151"/>
            <a:ext cx="1047083" cy="4207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09630"/>
            <a:r>
              <a:rPr lang="en-US" altLang="ko-KR" sz="1067" dirty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DirectX12</a:t>
            </a:r>
          </a:p>
          <a:p>
            <a:pPr algn="ctr" defTabSz="609630"/>
            <a:r>
              <a:rPr lang="ko-KR" altLang="en-US" sz="1067" dirty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졸업작품 시작</a:t>
            </a:r>
            <a:endParaRPr lang="en-US" altLang="ko-KR" sz="1067" dirty="0">
              <a:solidFill>
                <a:srgbClr val="002060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9751791" y="3758035"/>
            <a:ext cx="1047083" cy="4207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09630"/>
            <a:r>
              <a:rPr lang="en-US" altLang="ko-KR" sz="1067" dirty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DirectX12</a:t>
            </a:r>
          </a:p>
          <a:p>
            <a:pPr algn="ctr" defTabSz="609630"/>
            <a:r>
              <a:rPr lang="ko-KR" altLang="en-US" sz="1067" dirty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졸업작품 종료</a:t>
            </a:r>
            <a:endParaRPr lang="en-US" altLang="ko-KR" sz="1067" dirty="0">
              <a:solidFill>
                <a:srgbClr val="002060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1016828" y="4052873"/>
            <a:ext cx="1907895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630"/>
            <a:r>
              <a:rPr lang="ko-KR" altLang="en-US" sz="1067" dirty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양 정 우</a:t>
            </a:r>
            <a:r>
              <a:rPr lang="en-US" altLang="ko-KR" sz="1067" dirty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/ Yang Jeong Woo</a:t>
            </a:r>
            <a:endParaRPr lang="ko-KR" altLang="en-US" sz="1200" dirty="0">
              <a:solidFill>
                <a:srgbClr val="002060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573775" y="4526522"/>
            <a:ext cx="2569934" cy="4207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09630"/>
            <a:r>
              <a:rPr lang="en-US" altLang="ko-KR" sz="1067" b="1" dirty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“</a:t>
            </a:r>
            <a:r>
              <a:rPr lang="ko-KR" altLang="en-US" sz="1067" b="1" dirty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어떤 문제가 생겨도 무조건 해결하며</a:t>
            </a:r>
            <a:r>
              <a:rPr lang="en-US" altLang="ko-KR" sz="1067" b="1" dirty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,</a:t>
            </a:r>
          </a:p>
          <a:p>
            <a:pPr algn="ctr" defTabSz="609630"/>
            <a:r>
              <a:rPr lang="ko-KR" altLang="en-US" sz="1067" b="1" dirty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프로젝트를 완성시킵니다</a:t>
            </a:r>
            <a:r>
              <a:rPr lang="en-US" altLang="ko-KR" sz="1067" b="1" dirty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.”</a:t>
            </a:r>
            <a:endParaRPr lang="ko-KR" altLang="en-US" sz="1200" b="1" dirty="0">
              <a:solidFill>
                <a:srgbClr val="002060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8432800" y="5161100"/>
            <a:ext cx="2946400" cy="461665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defTabSz="609630"/>
            <a:r>
              <a:rPr lang="en-US" altLang="ko-KR" sz="1200" dirty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TEL      | 010-2063-7620</a:t>
            </a:r>
          </a:p>
          <a:p>
            <a:pPr defTabSz="609630"/>
            <a:r>
              <a:rPr lang="en-US" altLang="ko-KR" sz="1200" dirty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E-mail | yang46107620@gmail.com</a:t>
            </a:r>
            <a:endParaRPr lang="ko-KR" altLang="en-US" sz="1200" dirty="0">
              <a:solidFill>
                <a:srgbClr val="002060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13132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30476"/>
            <a:ext cx="12190476" cy="6999365"/>
            <a:chOff x="0" y="45714"/>
            <a:chExt cx="18285714" cy="1049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45714"/>
              <a:ext cx="18285714" cy="104990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0475" y="0"/>
            <a:ext cx="12222476" cy="7029841"/>
            <a:chOff x="-45714" y="-106667"/>
            <a:chExt cx="18422857" cy="1437714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5714" y="-106667"/>
              <a:ext cx="18422857" cy="1437714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0797" y="104854"/>
            <a:ext cx="2917928" cy="140093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13334" y="1002096"/>
            <a:ext cx="11678173" cy="5641714"/>
            <a:chOff x="320000" y="1503144"/>
            <a:chExt cx="17517260" cy="846257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20000" y="1503144"/>
              <a:ext cx="17517260" cy="846257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212088" y="3811048"/>
            <a:ext cx="5404967" cy="23809"/>
            <a:chOff x="3318132" y="5716572"/>
            <a:chExt cx="8107450" cy="3571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3318132" y="5716572"/>
              <a:ext cx="8107450" cy="35714"/>
            </a:xfrm>
            <a:prstGeom prst="rect">
              <a:avLst/>
            </a:prstGeom>
          </p:spPr>
        </p:pic>
      </p:grp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5418538"/>
              </p:ext>
            </p:extLst>
          </p:nvPr>
        </p:nvGraphicFramePr>
        <p:xfrm>
          <a:off x="5110691" y="1505791"/>
          <a:ext cx="6254863" cy="39511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8990">
                  <a:extLst>
                    <a:ext uri="{9D8B030D-6E8A-4147-A177-3AD203B41FA5}">
                      <a16:colId xmlns:a16="http://schemas.microsoft.com/office/drawing/2014/main" val="3617115495"/>
                    </a:ext>
                  </a:extLst>
                </a:gridCol>
                <a:gridCol w="4905873">
                  <a:extLst>
                    <a:ext uri="{9D8B030D-6E8A-4147-A177-3AD203B41FA5}">
                      <a16:colId xmlns:a16="http://schemas.microsoft.com/office/drawing/2014/main" val="3574319701"/>
                    </a:ext>
                  </a:extLst>
                </a:gridCol>
              </a:tblGrid>
              <a:tr h="4221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게임 이름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Project : </a:t>
                      </a: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ReWork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0756133"/>
                  </a:ext>
                </a:extLst>
              </a:tr>
              <a:tr h="4221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게임 장르</a:t>
                      </a: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Extraction Shooter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9207917"/>
                  </a:ext>
                </a:extLst>
              </a:tr>
              <a:tr h="4221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개발 언어</a:t>
                      </a: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C++11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3502708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개발 환경</a:t>
                      </a: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Visual Studio 2022, DirectX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 12. FMOD, </a:t>
                      </a:r>
                    </a:p>
                    <a:p>
                      <a:pPr algn="l" latinLnBrk="1"/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Git hub, Boost/ASIO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6729937"/>
                  </a:ext>
                </a:extLst>
              </a:tr>
              <a:tr h="4221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제작 인원</a:t>
                      </a: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3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명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(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클라이언트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1,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서버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1,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기획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1 )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552229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담당 역할</a:t>
                      </a: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메인 클라이언트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 ( </a:t>
                      </a:r>
                      <a:r>
                        <a:rPr lang="ko-KR" altLang="en-US" sz="1200" b="0" baseline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오브젝트 로드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, </a:t>
                      </a:r>
                      <a:r>
                        <a:rPr lang="ko-KR" altLang="en-US" sz="1200" b="0" baseline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입출력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,</a:t>
                      </a:r>
                      <a:r>
                        <a:rPr lang="ko-KR" altLang="en-US" sz="1200" b="0" baseline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 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UI, </a:t>
                      </a:r>
                      <a:r>
                        <a:rPr lang="ko-KR" altLang="en-US" sz="1200" b="0" baseline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충돌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,</a:t>
                      </a:r>
                      <a:r>
                        <a:rPr lang="ko-KR" altLang="en-US" sz="1200" b="0" baseline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 </a:t>
                      </a:r>
                      <a:r>
                        <a:rPr lang="ko-KR" altLang="en-US" sz="1200" b="0" baseline="0" dirty="0" err="1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파티클</a:t>
                      </a:r>
                      <a:r>
                        <a:rPr lang="ko-KR" altLang="en-US" sz="1200" b="0" baseline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 등 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DirectX 12</a:t>
                      </a:r>
                      <a:r>
                        <a:rPr lang="ko-KR" altLang="en-US" sz="1200" b="0" baseline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를 이용한 게임에 필요한 전반적인 그래픽적인 부분을 구현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.)</a:t>
                      </a:r>
                    </a:p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서버와 협업하여 유저간 상호작용 개발에 도움을 주었음</a:t>
                      </a: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8747775"/>
                  </a:ext>
                </a:extLst>
              </a:tr>
              <a:tr h="4221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제작 기간</a:t>
                      </a: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2023/11 ~ 2024/08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0552102"/>
                  </a:ext>
                </a:extLst>
              </a:tr>
              <a:tr h="4991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게임 목표</a:t>
                      </a: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3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인이 팀을 이루어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맵에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산개된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 카드키를 습득하여 단말기를 작동시킨다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이후 탈출 열쇠인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‘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토끼발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‘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오브젝트를 얻어서 탈출한다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.</a:t>
                      </a: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8465791"/>
                  </a:ext>
                </a:extLst>
              </a:tr>
            </a:tbl>
          </a:graphicData>
        </a:graphic>
      </p:graphicFrame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10768076" y="6736292"/>
            <a:ext cx="1422400" cy="243417"/>
          </a:xfrm>
        </p:spPr>
        <p:txBody>
          <a:bodyPr/>
          <a:lstStyle/>
          <a:p>
            <a:fld id="{B1393E5F-521B-4CAD-9D3A-AE923D912DCE}" type="slidenum">
              <a:rPr lang="en-US" b="1" smtClean="0"/>
              <a:t>3</a:t>
            </a:fld>
            <a:endParaRPr lang="en-US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2DE646D-12C0-F891-7D33-684EDAE47ACD}"/>
              </a:ext>
            </a:extLst>
          </p:cNvPr>
          <p:cNvSpPr txBox="1"/>
          <p:nvPr/>
        </p:nvSpPr>
        <p:spPr>
          <a:xfrm>
            <a:off x="521110" y="1120507"/>
            <a:ext cx="3254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Project : </a:t>
            </a:r>
            <a:r>
              <a:rPr lang="en-US" altLang="ko-KR" dirty="0" err="1"/>
              <a:t>ReWork</a:t>
            </a:r>
            <a:endParaRPr lang="ko-KR" altLang="en-US"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641C964A-4E45-6263-9A69-8385B70321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547" y="1467819"/>
            <a:ext cx="3703984" cy="2302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FCA8B51-50C5-8D8D-2055-0D00D02ECC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730" y="3839259"/>
            <a:ext cx="3703984" cy="2322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5115E71-AE51-64A3-EE98-C2FE658A6D76}"/>
              </a:ext>
            </a:extLst>
          </p:cNvPr>
          <p:cNvSpPr txBox="1"/>
          <p:nvPr/>
        </p:nvSpPr>
        <p:spPr>
          <a:xfrm>
            <a:off x="5110691" y="5525729"/>
            <a:ext cx="6254863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●</a:t>
            </a:r>
            <a:r>
              <a:rPr lang="en-US" altLang="ko-KR" dirty="0"/>
              <a:t> GITHUB : </a:t>
            </a:r>
            <a:r>
              <a:rPr lang="en-US" altLang="ko-KR" sz="1800" dirty="0">
                <a:hlinkClick r:id="rId9"/>
              </a:rPr>
              <a:t>https://github.com/KimDJ7105/KYK-Proj</a:t>
            </a:r>
            <a:br>
              <a:rPr lang="en-US" altLang="ko-KR" sz="1800" dirty="0"/>
            </a:br>
            <a:r>
              <a:rPr lang="en-US" altLang="ko-KR" sz="1800" dirty="0"/>
              <a:t>	       </a:t>
            </a:r>
            <a:r>
              <a:rPr lang="en-US" altLang="ko-KR" sz="1800" dirty="0">
                <a:hlinkClick r:id="rId10"/>
              </a:rPr>
              <a:t>https://github.com/KimDJ7105/KYK_pro_con</a:t>
            </a:r>
            <a:endParaRPr lang="en-US" altLang="ko-KR" sz="1800" dirty="0"/>
          </a:p>
          <a:p>
            <a:r>
              <a:rPr lang="ko-KR" altLang="en-US" sz="20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●</a:t>
            </a:r>
            <a:r>
              <a:rPr lang="ko-KR" altLang="en-US" dirty="0"/>
              <a:t> 영상 </a:t>
            </a:r>
            <a:r>
              <a:rPr lang="en-US" altLang="ko-KR" dirty="0"/>
              <a:t>: </a:t>
            </a:r>
            <a:r>
              <a:rPr lang="en-US" altLang="ko-KR" sz="1800" dirty="0"/>
              <a:t>https://youtu.be/WILVtBHlOO4</a:t>
            </a:r>
            <a:endParaRPr lang="ko-KR" altLang="en-US" dirty="0"/>
          </a:p>
          <a:p>
            <a:endParaRPr lang="ko-KR" alt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30476"/>
            <a:ext cx="12190476" cy="6999365"/>
            <a:chOff x="0" y="45714"/>
            <a:chExt cx="18285714" cy="1049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45714"/>
              <a:ext cx="18285714" cy="104990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0475" y="0"/>
            <a:ext cx="12220952" cy="7029841"/>
            <a:chOff x="-45714" y="-121905"/>
            <a:chExt cx="18422857" cy="14392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45714" y="-121905"/>
              <a:ext cx="18422857" cy="143923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56152" y="1196807"/>
            <a:ext cx="11678173" cy="5469015"/>
            <a:chOff x="384227" y="1503144"/>
            <a:chExt cx="17517260" cy="820352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4227" y="1503144"/>
              <a:ext cx="17517260" cy="8203523"/>
            </a:xfrm>
            <a:prstGeom prst="rect">
              <a:avLst/>
            </a:prstGeom>
          </p:spPr>
        </p:pic>
      </p:grp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10754824" y="6665822"/>
            <a:ext cx="1422400" cy="243417"/>
          </a:xfrm>
        </p:spPr>
        <p:txBody>
          <a:bodyPr/>
          <a:lstStyle/>
          <a:p>
            <a:fld id="{B1393E5F-521B-4CAD-9D3A-AE923D912DCE}" type="slidenum">
              <a:rPr lang="en-US" b="1" smtClean="0"/>
              <a:t>4</a:t>
            </a:fld>
            <a:endParaRPr lang="en-US" b="1" dirty="0"/>
          </a:p>
        </p:txBody>
      </p:sp>
      <p:sp>
        <p:nvSpPr>
          <p:cNvPr id="11" name="직사각형 10"/>
          <p:cNvSpPr/>
          <p:nvPr/>
        </p:nvSpPr>
        <p:spPr>
          <a:xfrm>
            <a:off x="547329" y="5888431"/>
            <a:ext cx="4678243" cy="584968"/>
          </a:xfrm>
          <a:prstGeom prst="rect">
            <a:avLst/>
          </a:prstGeom>
          <a:ln w="31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atinLnBrk="1"/>
            <a:r>
              <a:rPr lang="ko-KR" altLang="en-US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특정 오브젝트를 다른 오브젝트의 지정된 위치에 귀속시키는 소켓작업을 해주는 코드를 작성하였다</a:t>
            </a:r>
            <a:r>
              <a:rPr lang="en-US" altLang="ko-KR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.</a:t>
            </a:r>
          </a:p>
          <a:p>
            <a:pPr latinLnBrk="1"/>
            <a:r>
              <a:rPr lang="ko-KR" altLang="en-US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위는 플레이어의 손 부분의 소켓에 총을 귀속시키는 작업이다</a:t>
            </a:r>
            <a:r>
              <a:rPr lang="en-US" altLang="ko-KR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.</a:t>
            </a:r>
          </a:p>
        </p:txBody>
      </p:sp>
      <p:pic>
        <p:nvPicPr>
          <p:cNvPr id="7" name="Object 7">
            <a:extLst>
              <a:ext uri="{FF2B5EF4-FFF2-40B4-BE49-F238E27FC236}">
                <a16:creationId xmlns:a16="http://schemas.microsoft.com/office/drawing/2014/main" id="{211831D6-1DE4-B080-21A1-E8973B337755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0797" y="104854"/>
            <a:ext cx="2917928" cy="140093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2067D62-9736-FF44-2495-EA059646E9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1466" y="1305668"/>
            <a:ext cx="4686706" cy="329974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C3E2AE0-33FB-9951-3FB6-1001C400001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96367" y="1289920"/>
            <a:ext cx="5353436" cy="408905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C77B405-2DC7-0C15-46AF-69BCFF92F84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67889" y="1289920"/>
            <a:ext cx="2424111" cy="4327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5809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30476"/>
            <a:ext cx="12190476" cy="6999365"/>
            <a:chOff x="0" y="45714"/>
            <a:chExt cx="18285714" cy="1049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45714"/>
              <a:ext cx="18285714" cy="104990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0475" y="0"/>
            <a:ext cx="12220952" cy="7029841"/>
            <a:chOff x="-45714" y="-121905"/>
            <a:chExt cx="18422857" cy="14392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45714" y="-121905"/>
              <a:ext cx="18422857" cy="143923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56152" y="1196807"/>
            <a:ext cx="11678173" cy="5469015"/>
            <a:chOff x="384227" y="1503144"/>
            <a:chExt cx="17517260" cy="820352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4227" y="1503144"/>
              <a:ext cx="17517260" cy="8203523"/>
            </a:xfrm>
            <a:prstGeom prst="rect">
              <a:avLst/>
            </a:prstGeom>
          </p:spPr>
        </p:pic>
      </p:grp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10754824" y="6665822"/>
            <a:ext cx="1422400" cy="243417"/>
          </a:xfrm>
        </p:spPr>
        <p:txBody>
          <a:bodyPr/>
          <a:lstStyle/>
          <a:p>
            <a:fld id="{B1393E5F-521B-4CAD-9D3A-AE923D912DCE}" type="slidenum">
              <a:rPr lang="en-US" b="1" smtClean="0"/>
              <a:t>5</a:t>
            </a:fld>
            <a:endParaRPr lang="en-US" b="1" dirty="0"/>
          </a:p>
        </p:txBody>
      </p:sp>
      <p:sp>
        <p:nvSpPr>
          <p:cNvPr id="11" name="직사각형 10"/>
          <p:cNvSpPr/>
          <p:nvPr/>
        </p:nvSpPr>
        <p:spPr>
          <a:xfrm>
            <a:off x="350683" y="5535145"/>
            <a:ext cx="5578169" cy="1077603"/>
          </a:xfrm>
          <a:prstGeom prst="rect">
            <a:avLst/>
          </a:prstGeom>
          <a:ln w="31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atinLnBrk="1"/>
            <a:r>
              <a:rPr lang="ko-KR" altLang="en-US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앞에서 작업한 소켓을 이용하여 분쇄기의 애니메이션 또한 직접 만들어냈다</a:t>
            </a:r>
            <a:r>
              <a:rPr lang="en-US" altLang="ko-KR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.</a:t>
            </a:r>
          </a:p>
          <a:p>
            <a:pPr latinLnBrk="1"/>
            <a:r>
              <a:rPr lang="ko-KR" altLang="en-US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분쇄기를 소환 코드가 실행되면 </a:t>
            </a:r>
            <a:r>
              <a:rPr lang="en-US" altLang="ko-KR" sz="1067" dirty="0" err="1">
                <a:latin typeface="굴림체" panose="020B0609000101010101" pitchFamily="49" charset="-127"/>
                <a:ea typeface="굴림체" panose="020B0609000101010101" pitchFamily="49" charset="-127"/>
              </a:rPr>
              <a:t>CrusherScript</a:t>
            </a:r>
            <a:r>
              <a:rPr lang="ko-KR" altLang="en-US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에서 칼날</a:t>
            </a:r>
            <a:r>
              <a:rPr lang="en-US" altLang="ko-KR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3</a:t>
            </a:r>
            <a:r>
              <a:rPr lang="ko-KR" altLang="en-US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개를 추가로 만들고</a:t>
            </a:r>
            <a:r>
              <a:rPr lang="en-US" altLang="ko-KR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, </a:t>
            </a:r>
            <a:r>
              <a:rPr lang="ko-KR" altLang="en-US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매 프레임마다 각 칼날이 회전하도록 만들었다</a:t>
            </a:r>
            <a:r>
              <a:rPr lang="en-US" altLang="ko-KR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.</a:t>
            </a:r>
          </a:p>
          <a:p>
            <a:pPr latinLnBrk="1"/>
            <a:r>
              <a:rPr lang="ko-KR" altLang="en-US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이렇게 하여 각 분쇄기만 소환하면 칼날까지 회전하고</a:t>
            </a:r>
            <a:r>
              <a:rPr lang="en-US" altLang="ko-KR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, </a:t>
            </a:r>
            <a:r>
              <a:rPr lang="ko-KR" altLang="en-US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칼날에게만 사망관련 충돌판정을 만들게 할 수도 있게 되었다</a:t>
            </a:r>
            <a:r>
              <a:rPr lang="en-US" altLang="ko-KR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.</a:t>
            </a:r>
          </a:p>
          <a:p>
            <a:pPr latinLnBrk="1"/>
            <a:endParaRPr lang="en-US" altLang="ko-KR" sz="1067" dirty="0"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  <p:pic>
        <p:nvPicPr>
          <p:cNvPr id="7" name="Object 7">
            <a:extLst>
              <a:ext uri="{FF2B5EF4-FFF2-40B4-BE49-F238E27FC236}">
                <a16:creationId xmlns:a16="http://schemas.microsoft.com/office/drawing/2014/main" id="{211831D6-1DE4-B080-21A1-E8973B337755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0797" y="104854"/>
            <a:ext cx="2917928" cy="140093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57F652D-286F-D92A-FFB3-61B060A5DD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4716" y="1196807"/>
            <a:ext cx="5167447" cy="337519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DBD2A94-B83E-CFF9-FBC1-A03BC221A97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69930" y="1553657"/>
            <a:ext cx="3828338" cy="386538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AF0409A3-B4FE-3207-D84C-21D862406C9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48329" y="2395958"/>
            <a:ext cx="3935936" cy="4133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9051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30476"/>
            <a:ext cx="12190476" cy="6999365"/>
            <a:chOff x="0" y="45714"/>
            <a:chExt cx="18285714" cy="1049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45714"/>
              <a:ext cx="18285714" cy="104990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0475" y="0"/>
            <a:ext cx="12220952" cy="7029841"/>
            <a:chOff x="-45714" y="-121905"/>
            <a:chExt cx="18422857" cy="14392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45714" y="-121905"/>
              <a:ext cx="18422857" cy="143923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56152" y="1196807"/>
            <a:ext cx="11678173" cy="5469015"/>
            <a:chOff x="384227" y="1503144"/>
            <a:chExt cx="17517260" cy="820352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4227" y="1503144"/>
              <a:ext cx="17517260" cy="8203523"/>
            </a:xfrm>
            <a:prstGeom prst="rect">
              <a:avLst/>
            </a:prstGeom>
          </p:spPr>
        </p:pic>
      </p:grp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10754824" y="6665822"/>
            <a:ext cx="1422400" cy="243417"/>
          </a:xfrm>
        </p:spPr>
        <p:txBody>
          <a:bodyPr/>
          <a:lstStyle/>
          <a:p>
            <a:fld id="{B1393E5F-521B-4CAD-9D3A-AE923D912DCE}" type="slidenum">
              <a:rPr lang="en-US" b="1" smtClean="0"/>
              <a:t>6</a:t>
            </a:fld>
            <a:endParaRPr lang="en-US" b="1" dirty="0"/>
          </a:p>
        </p:txBody>
      </p:sp>
      <p:sp>
        <p:nvSpPr>
          <p:cNvPr id="11" name="직사각형 10"/>
          <p:cNvSpPr/>
          <p:nvPr/>
        </p:nvSpPr>
        <p:spPr>
          <a:xfrm>
            <a:off x="617821" y="5910079"/>
            <a:ext cx="4678243" cy="584968"/>
          </a:xfrm>
          <a:prstGeom prst="rect">
            <a:avLst/>
          </a:prstGeom>
          <a:ln w="31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atinLnBrk="1"/>
            <a:r>
              <a:rPr lang="en-US" altLang="ko-KR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Unity</a:t>
            </a:r>
            <a:r>
              <a:rPr lang="ko-KR" altLang="en-US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의 컴포넌트를 이용해서 오브젝트의 정점</a:t>
            </a:r>
            <a:r>
              <a:rPr lang="en-US" altLang="ko-KR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, UV,</a:t>
            </a:r>
            <a:r>
              <a:rPr lang="ko-KR" altLang="en-US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lang="en-US" altLang="ko-KR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normal</a:t>
            </a:r>
            <a:r>
              <a:rPr lang="ko-KR" altLang="en-US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등의 데이터를 추출하여 해당 내용을 </a:t>
            </a:r>
            <a:r>
              <a:rPr lang="en-US" altLang="ko-KR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Binary</a:t>
            </a:r>
            <a:r>
              <a:rPr lang="ko-KR" altLang="en-US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형식으로 추출하였고</a:t>
            </a:r>
            <a:r>
              <a:rPr lang="en-US" altLang="ko-KR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, </a:t>
            </a:r>
            <a:r>
              <a:rPr lang="ko-KR" altLang="en-US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해당 내용을 다시 </a:t>
            </a:r>
            <a:r>
              <a:rPr lang="en-US" altLang="ko-KR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Direct3D</a:t>
            </a:r>
            <a:r>
              <a:rPr lang="ko-KR" altLang="en-US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로 만든 프레임워크에서 읽어오도록 하였다</a:t>
            </a:r>
            <a:r>
              <a:rPr lang="en-US" altLang="ko-KR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.</a:t>
            </a:r>
          </a:p>
        </p:txBody>
      </p:sp>
      <p:pic>
        <p:nvPicPr>
          <p:cNvPr id="7" name="Object 7">
            <a:extLst>
              <a:ext uri="{FF2B5EF4-FFF2-40B4-BE49-F238E27FC236}">
                <a16:creationId xmlns:a16="http://schemas.microsoft.com/office/drawing/2014/main" id="{211831D6-1DE4-B080-21A1-E8973B337755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0797" y="104854"/>
            <a:ext cx="2917928" cy="140093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B9AA8E1-0D81-B70F-DC95-66A62BCE604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1111" y="1165567"/>
            <a:ext cx="4800276" cy="294834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037DF0F0-BE91-02B8-0A60-E5A84E6EC43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53321" y="1165567"/>
            <a:ext cx="4538780" cy="262968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8CCB68B-025F-4C44-DDA8-C40EDC4CB9A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25983" y="2197193"/>
            <a:ext cx="3369983" cy="2665929"/>
          </a:xfrm>
          <a:prstGeom prst="rect">
            <a:avLst/>
          </a:prstGeom>
        </p:spPr>
      </p:pic>
      <p:pic>
        <p:nvPicPr>
          <p:cNvPr id="19" name="그림 18" descr="텍스트, 스크린샷, 멀티미디어 소프트웨어, 그래픽 소프트웨어이(가) 표시된 사진&#10;&#10;자동 생성된 설명">
            <a:extLst>
              <a:ext uri="{FF2B5EF4-FFF2-40B4-BE49-F238E27FC236}">
                <a16:creationId xmlns:a16="http://schemas.microsoft.com/office/drawing/2014/main" id="{5DBE64C6-E88D-F59B-225D-3B0267F3FDE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1907" y="4162804"/>
            <a:ext cx="5038665" cy="233224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30476"/>
            <a:ext cx="12190476" cy="6999365"/>
            <a:chOff x="0" y="45714"/>
            <a:chExt cx="18285714" cy="1049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45714"/>
              <a:ext cx="18285714" cy="104990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0475" y="0"/>
            <a:ext cx="12220952" cy="7029841"/>
            <a:chOff x="-45714" y="-121905"/>
            <a:chExt cx="18422857" cy="14392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45714" y="-121905"/>
              <a:ext cx="18422857" cy="143923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56152" y="1196807"/>
            <a:ext cx="11678173" cy="5469015"/>
            <a:chOff x="384227" y="1503144"/>
            <a:chExt cx="17517260" cy="820352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4227" y="1503144"/>
              <a:ext cx="17517260" cy="8203523"/>
            </a:xfrm>
            <a:prstGeom prst="rect">
              <a:avLst/>
            </a:prstGeom>
          </p:spPr>
        </p:pic>
      </p:grp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10754824" y="6665822"/>
            <a:ext cx="1422400" cy="243417"/>
          </a:xfrm>
        </p:spPr>
        <p:txBody>
          <a:bodyPr/>
          <a:lstStyle/>
          <a:p>
            <a:fld id="{B1393E5F-521B-4CAD-9D3A-AE923D912DCE}" type="slidenum">
              <a:rPr lang="en-US" b="1" smtClean="0"/>
              <a:t>7</a:t>
            </a:fld>
            <a:endParaRPr lang="en-US" b="1" dirty="0"/>
          </a:p>
        </p:txBody>
      </p:sp>
      <p:sp>
        <p:nvSpPr>
          <p:cNvPr id="11" name="직사각형 10"/>
          <p:cNvSpPr/>
          <p:nvPr/>
        </p:nvSpPr>
        <p:spPr>
          <a:xfrm>
            <a:off x="557162" y="5724063"/>
            <a:ext cx="4678243" cy="420756"/>
          </a:xfrm>
          <a:prstGeom prst="rect">
            <a:avLst/>
          </a:prstGeom>
          <a:ln w="31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atinLnBrk="1"/>
            <a:r>
              <a:rPr lang="ko-KR" altLang="en-US" sz="1067" dirty="0" err="1">
                <a:latin typeface="굴림체" panose="020B0609000101010101" pitchFamily="49" charset="-127"/>
                <a:ea typeface="굴림체" panose="020B0609000101010101" pitchFamily="49" charset="-127"/>
              </a:rPr>
              <a:t>파티클</a:t>
            </a:r>
            <a:r>
              <a:rPr lang="ko-KR" altLang="en-US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 시스템의 내용을 활용하여 </a:t>
            </a:r>
            <a:r>
              <a:rPr lang="ko-KR" altLang="en-US" sz="1067" dirty="0" err="1">
                <a:latin typeface="굴림체" panose="020B0609000101010101" pitchFamily="49" charset="-127"/>
                <a:ea typeface="굴림체" panose="020B0609000101010101" pitchFamily="49" charset="-127"/>
              </a:rPr>
              <a:t>격발시</a:t>
            </a:r>
            <a:r>
              <a:rPr lang="ko-KR" altLang="en-US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 총구에서 </a:t>
            </a:r>
            <a:r>
              <a:rPr lang="ko-KR" altLang="en-US" sz="1067" dirty="0" err="1">
                <a:latin typeface="굴림체" panose="020B0609000101010101" pitchFamily="49" charset="-127"/>
                <a:ea typeface="굴림체" panose="020B0609000101010101" pitchFamily="49" charset="-127"/>
              </a:rPr>
              <a:t>파티클이</a:t>
            </a:r>
            <a:r>
              <a:rPr lang="ko-KR" altLang="en-US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 잠시 뿌려지는 효과를 만들었다</a:t>
            </a:r>
            <a:r>
              <a:rPr lang="en-US" altLang="ko-KR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.</a:t>
            </a:r>
          </a:p>
        </p:txBody>
      </p:sp>
      <p:pic>
        <p:nvPicPr>
          <p:cNvPr id="7" name="Object 7">
            <a:extLst>
              <a:ext uri="{FF2B5EF4-FFF2-40B4-BE49-F238E27FC236}">
                <a16:creationId xmlns:a16="http://schemas.microsoft.com/office/drawing/2014/main" id="{211831D6-1DE4-B080-21A1-E8973B337755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0797" y="104854"/>
            <a:ext cx="2917928" cy="1400937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A124566A-32DF-1E27-B471-2C2602BC4A7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8401" y="1169780"/>
            <a:ext cx="4452952" cy="436170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4CA385C-FE40-D7E6-3F50-83AA5E518AD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23208" y="1152076"/>
            <a:ext cx="7542816" cy="3988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7291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30476"/>
            <a:ext cx="12190476" cy="6999365"/>
            <a:chOff x="0" y="45714"/>
            <a:chExt cx="18285714" cy="1049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45714"/>
              <a:ext cx="18285714" cy="104990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0475" y="0"/>
            <a:ext cx="12220952" cy="7029841"/>
            <a:chOff x="-45714" y="-121905"/>
            <a:chExt cx="18422857" cy="14392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45714" y="-121905"/>
              <a:ext cx="18422857" cy="143923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56152" y="1196807"/>
            <a:ext cx="11678173" cy="5469015"/>
            <a:chOff x="384227" y="1503144"/>
            <a:chExt cx="17517260" cy="820352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4227" y="1503144"/>
              <a:ext cx="17517260" cy="8203523"/>
            </a:xfrm>
            <a:prstGeom prst="rect">
              <a:avLst/>
            </a:prstGeom>
          </p:spPr>
        </p:pic>
      </p:grp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10754824" y="6665822"/>
            <a:ext cx="1422400" cy="243417"/>
          </a:xfrm>
        </p:spPr>
        <p:txBody>
          <a:bodyPr/>
          <a:lstStyle/>
          <a:p>
            <a:fld id="{B1393E5F-521B-4CAD-9D3A-AE923D912DCE}" type="slidenum">
              <a:rPr lang="en-US" b="1" smtClean="0"/>
              <a:t>8</a:t>
            </a:fld>
            <a:endParaRPr lang="en-US" b="1" dirty="0"/>
          </a:p>
        </p:txBody>
      </p:sp>
      <p:sp>
        <p:nvSpPr>
          <p:cNvPr id="11" name="직사각형 10"/>
          <p:cNvSpPr/>
          <p:nvPr/>
        </p:nvSpPr>
        <p:spPr>
          <a:xfrm>
            <a:off x="557162" y="5724063"/>
            <a:ext cx="4678243" cy="584968"/>
          </a:xfrm>
          <a:prstGeom prst="rect">
            <a:avLst/>
          </a:prstGeom>
          <a:ln w="31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atinLnBrk="1"/>
            <a:r>
              <a:rPr lang="ko-KR" altLang="en-US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오브젝트간 충돌 관련 작업의 디버깅을 위해서 충돌박스의 시각화가 필요하였다</a:t>
            </a:r>
            <a:r>
              <a:rPr lang="en-US" altLang="ko-KR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. </a:t>
            </a:r>
            <a:r>
              <a:rPr lang="ko-KR" altLang="en-US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그래서 </a:t>
            </a:r>
            <a:r>
              <a:rPr lang="en-US" altLang="ko-KR" sz="1067" dirty="0" err="1">
                <a:latin typeface="굴림체" panose="020B0609000101010101" pitchFamily="49" charset="-127"/>
                <a:ea typeface="굴림체" panose="020B0609000101010101" pitchFamily="49" charset="-127"/>
              </a:rPr>
              <a:t>ComputeShader</a:t>
            </a:r>
            <a:r>
              <a:rPr lang="ko-KR" altLang="en-US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의 내용을 약간 활용하여서 충돌박스를 위한 </a:t>
            </a:r>
            <a:r>
              <a:rPr lang="en-US" altLang="ko-KR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Shader</a:t>
            </a:r>
            <a:r>
              <a:rPr lang="ko-KR" altLang="en-US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를 새로 만들었다</a:t>
            </a:r>
            <a:r>
              <a:rPr lang="en-US" altLang="ko-KR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.</a:t>
            </a:r>
          </a:p>
        </p:txBody>
      </p:sp>
      <p:pic>
        <p:nvPicPr>
          <p:cNvPr id="7" name="Object 7">
            <a:extLst>
              <a:ext uri="{FF2B5EF4-FFF2-40B4-BE49-F238E27FC236}">
                <a16:creationId xmlns:a16="http://schemas.microsoft.com/office/drawing/2014/main" id="{211831D6-1DE4-B080-21A1-E8973B337755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0797" y="104854"/>
            <a:ext cx="2917928" cy="140093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D2871AD-4D4D-4DE6-C0E3-D29ED66A033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0036" y="2231777"/>
            <a:ext cx="4397121" cy="27663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1B74FB0-A2B5-6C0C-0FB7-4A9F8EA9792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22512" y="1652118"/>
            <a:ext cx="4618120" cy="3223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1019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30476"/>
            <a:ext cx="12190476" cy="6999365"/>
            <a:chOff x="0" y="45714"/>
            <a:chExt cx="18285714" cy="1049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45714"/>
              <a:ext cx="18285714" cy="104990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0475" y="0"/>
            <a:ext cx="12220952" cy="7029841"/>
            <a:chOff x="-45714" y="-121905"/>
            <a:chExt cx="18422857" cy="14392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45714" y="-121905"/>
              <a:ext cx="18422857" cy="143923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56152" y="1196807"/>
            <a:ext cx="11678173" cy="5469015"/>
            <a:chOff x="384227" y="1503144"/>
            <a:chExt cx="17517260" cy="820352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4227" y="1503144"/>
              <a:ext cx="17517260" cy="8203523"/>
            </a:xfrm>
            <a:prstGeom prst="rect">
              <a:avLst/>
            </a:prstGeom>
          </p:spPr>
        </p:pic>
      </p:grp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10754824" y="6665822"/>
            <a:ext cx="1422400" cy="243417"/>
          </a:xfrm>
        </p:spPr>
        <p:txBody>
          <a:bodyPr/>
          <a:lstStyle/>
          <a:p>
            <a:fld id="{B1393E5F-521B-4CAD-9D3A-AE923D912DCE}" type="slidenum">
              <a:rPr lang="en-US" b="1" smtClean="0"/>
              <a:t>9</a:t>
            </a:fld>
            <a:endParaRPr lang="en-US" b="1" dirty="0"/>
          </a:p>
        </p:txBody>
      </p:sp>
      <p:sp>
        <p:nvSpPr>
          <p:cNvPr id="11" name="직사각형 10"/>
          <p:cNvSpPr/>
          <p:nvPr/>
        </p:nvSpPr>
        <p:spPr>
          <a:xfrm>
            <a:off x="557162" y="5724063"/>
            <a:ext cx="4678243" cy="749179"/>
          </a:xfrm>
          <a:prstGeom prst="rect">
            <a:avLst/>
          </a:prstGeom>
          <a:ln w="31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atinLnBrk="1"/>
            <a:r>
              <a:rPr lang="ko-KR" altLang="en-US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오브젝트가 어떠한 기능을 수행하는데</a:t>
            </a:r>
            <a:r>
              <a:rPr lang="en-US" altLang="ko-KR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(</a:t>
            </a:r>
            <a:r>
              <a:rPr lang="ko-KR" altLang="en-US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예시</a:t>
            </a:r>
            <a:r>
              <a:rPr lang="en-US" altLang="ko-KR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, </a:t>
            </a:r>
            <a:r>
              <a:rPr lang="ko-KR" altLang="en-US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위아래로 떠오르기</a:t>
            </a:r>
            <a:r>
              <a:rPr lang="en-US" altLang="ko-KR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, </a:t>
            </a:r>
            <a:r>
              <a:rPr lang="ko-KR" altLang="en-US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충돌하면 </a:t>
            </a:r>
            <a:r>
              <a:rPr lang="ko-KR" altLang="en-US" sz="1067" dirty="0" err="1">
                <a:latin typeface="굴림체" panose="020B0609000101010101" pitchFamily="49" charset="-127"/>
                <a:ea typeface="굴림체" panose="020B0609000101010101" pitchFamily="49" charset="-127"/>
              </a:rPr>
              <a:t>죽게하기</a:t>
            </a:r>
            <a:r>
              <a:rPr lang="en-US" altLang="ko-KR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)</a:t>
            </a:r>
            <a:r>
              <a:rPr lang="ko-KR" altLang="en-US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 다른 오브젝트들에게도 필요한 기능들이 있어 해당 내용을 </a:t>
            </a:r>
            <a:r>
              <a:rPr lang="en-US" altLang="ko-KR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Unity</a:t>
            </a:r>
            <a:r>
              <a:rPr lang="ko-KR" altLang="en-US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와 </a:t>
            </a:r>
            <a:r>
              <a:rPr lang="en-US" altLang="ko-KR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Unreal</a:t>
            </a:r>
            <a:r>
              <a:rPr lang="ko-KR" altLang="en-US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에서 쓰는 컴포넌트처럼 만들어서 코드 </a:t>
            </a:r>
            <a:r>
              <a:rPr lang="ko-KR" altLang="en-US" sz="1067" dirty="0" err="1">
                <a:latin typeface="굴림체" panose="020B0609000101010101" pitchFamily="49" charset="-127"/>
                <a:ea typeface="굴림체" panose="020B0609000101010101" pitchFamily="49" charset="-127"/>
              </a:rPr>
              <a:t>한줄만</a:t>
            </a:r>
            <a:r>
              <a:rPr lang="ko-KR" altLang="en-US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 작성하면 이용 가능하도록 하였다</a:t>
            </a:r>
            <a:r>
              <a:rPr lang="en-US" altLang="ko-KR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.</a:t>
            </a:r>
          </a:p>
        </p:txBody>
      </p:sp>
      <p:pic>
        <p:nvPicPr>
          <p:cNvPr id="7" name="Object 7">
            <a:extLst>
              <a:ext uri="{FF2B5EF4-FFF2-40B4-BE49-F238E27FC236}">
                <a16:creationId xmlns:a16="http://schemas.microsoft.com/office/drawing/2014/main" id="{211831D6-1DE4-B080-21A1-E8973B337755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0797" y="104854"/>
            <a:ext cx="2917928" cy="140093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0F52393-C4D2-1766-77DD-3EFB89143DA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7162" y="1376516"/>
            <a:ext cx="2229642" cy="328761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4A669EC-4D1C-D362-E7A0-C3345B18181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19196" y="1376516"/>
            <a:ext cx="6143420" cy="3949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990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174</TotalTime>
  <Words>613</Words>
  <Application>Microsoft Office PowerPoint</Application>
  <PresentationFormat>와이드스크린</PresentationFormat>
  <Paragraphs>132</Paragraphs>
  <Slides>16</Slides>
  <Notes>11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16</vt:i4>
      </vt:variant>
    </vt:vector>
  </HeadingPairs>
  <TitlesOfParts>
    <vt:vector size="23" baseType="lpstr">
      <vt:lpstr>HY중고딕</vt:lpstr>
      <vt:lpstr>굴림체</vt:lpstr>
      <vt:lpstr>맑은 고딕</vt:lpstr>
      <vt:lpstr>Arial</vt:lpstr>
      <vt:lpstr>Calibri</vt:lpstr>
      <vt:lpstr>Office 테마</vt:lpstr>
      <vt:lpstr>Office Theme</vt:lpstr>
      <vt:lpstr>포트폴리오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[ L.O.R.G. ]</dc:creator>
  <cp:lastModifiedBy>양정우(2019182023)</cp:lastModifiedBy>
  <cp:revision>3</cp:revision>
  <dcterms:created xsi:type="dcterms:W3CDTF">2024-10-07T09:51:26Z</dcterms:created>
  <dcterms:modified xsi:type="dcterms:W3CDTF">2024-10-18T00:33:01Z</dcterms:modified>
</cp:coreProperties>
</file>